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72" r:id="rId6"/>
    <p:sldId id="337" r:id="rId7"/>
    <p:sldId id="282" r:id="rId8"/>
    <p:sldId id="4115" r:id="rId9"/>
    <p:sldId id="375" r:id="rId10"/>
    <p:sldId id="4116" r:id="rId11"/>
    <p:sldId id="4117" r:id="rId12"/>
    <p:sldId id="4119" r:id="rId13"/>
    <p:sldId id="398" r:id="rId14"/>
    <p:sldId id="315" r:id="rId15"/>
    <p:sldId id="399" r:id="rId16"/>
    <p:sldId id="389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F1667D2-20FC-4623-A217-B79F4E108703}">
          <p14:sldIdLst>
            <p14:sldId id="256"/>
            <p14:sldId id="272"/>
            <p14:sldId id="337"/>
            <p14:sldId id="282"/>
            <p14:sldId id="4115"/>
            <p14:sldId id="375"/>
            <p14:sldId id="4116"/>
            <p14:sldId id="4117"/>
            <p14:sldId id="4119"/>
            <p14:sldId id="398"/>
            <p14:sldId id="315"/>
            <p14:sldId id="399"/>
            <p14:sldId id="3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75374" autoAdjust="0"/>
  </p:normalViewPr>
  <p:slideViewPr>
    <p:cSldViewPr snapToGrid="0">
      <p:cViewPr varScale="1">
        <p:scale>
          <a:sx n="50" d="100"/>
          <a:sy n="50" d="100"/>
        </p:scale>
        <p:origin x="119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AA88B-27EA-4914-B4AA-3A4A53DADAEC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4A4D3-ED59-4142-B26D-DA6396A434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5886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A4D3-ED59-4142-B26D-DA6396A434A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882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A4D3-ED59-4142-B26D-DA6396A434A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632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4591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924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1622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138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08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129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tijdlijn rondom de ontwikkeling van de kwalificatiedossiers is te vinden op de website van de mbo raad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We onderzoeken hoe we de specialisatie toch op/bij het diploma kunnen plaatsen, net als de keuzedelen.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A4D3-ED59-4142-B26D-DA6396A434A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168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C51814-3B91-4036-94D2-3977634EE21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164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A5AB5-2F4A-4DB8-8940-CE18470BD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925E80B-D247-4C5A-AE2D-642BD6219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67F500-80DD-446C-88D6-904D43D11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1884-0B15-4BCE-B94E-BB99584F780C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399440-60A2-4C83-A99A-0C1A7FD5A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60EB97-DF8D-43B4-894C-4C6293D1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0638-25A7-498A-B684-18B3CC26F7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70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8B65F-6166-4027-8BE8-D1884736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A5AA0BA-5757-450E-A8BF-EC76255A06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203312-C770-44E4-9567-49E2E373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1884-0B15-4BCE-B94E-BB99584F780C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7AFAF1-31D0-49A8-99A1-05841B7A0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4C15C27-DBE6-454D-B573-9F8F1FC1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0638-25A7-498A-B684-18B3CC26F7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43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051D1BF-D397-49CB-94C3-FD5F27CEA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C22ACD7-8E5A-4122-BB74-6F4E95E2C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BA2D48A-D1DD-451D-91CF-EE19DD2EB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1884-0B15-4BCE-B94E-BB99584F780C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47C3E1-A4E7-4C8F-BCD6-9C12FDE61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9E6D4A-BA2F-469D-B736-4100D0697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0638-25A7-498A-B684-18B3CC26F7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259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9197" y="1296176"/>
            <a:ext cx="5272764" cy="1551573"/>
          </a:xfrm>
        </p:spPr>
        <p:txBody>
          <a:bodyPr rtlCol="0" anchor="b">
            <a:noAutofit/>
          </a:bodyPr>
          <a:lstStyle>
            <a:lvl1pPr>
              <a:defRPr sz="40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19198" y="3073967"/>
            <a:ext cx="5272764" cy="25574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3DC2DEF-D2FE-4B45-ABA4-9F153FD1C98A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3" name="Tijdelijke aanduiding voor afbeelding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pictogram om afbeelding toe te voegen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810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48" name="Tijdelijke aanduiding voor afbeelding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pictogram om afbeelding toe te voegen</a:t>
            </a:r>
          </a:p>
        </p:txBody>
      </p:sp>
      <p:sp>
        <p:nvSpPr>
          <p:cNvPr id="17" name="Tijdelijke aanduiding voor dianumm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20" name="Tijdelijke aanduiding voor afbeelding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6711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5" name="Tijdelijke aanduiding voor afbeelding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08135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6" name="Tijdelijke aanduiding voor afbeelding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749558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7" name="Tijdelijke aanduiding voor afbeelding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435088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38" name="Tijdelijke aanduiding voor tekst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Voeg hier uw tekst toe</a:t>
            </a:r>
          </a:p>
        </p:txBody>
      </p:sp>
      <p:sp>
        <p:nvSpPr>
          <p:cNvPr id="40" name="Tijdelijke aanduiding voor tekst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Voeg hier uw tekst toe</a:t>
            </a:r>
          </a:p>
        </p:txBody>
      </p:sp>
      <p:sp>
        <p:nvSpPr>
          <p:cNvPr id="41" name="Tijdelijke aanduiding voor tekst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Voeg hier uw tekst toe</a:t>
            </a:r>
          </a:p>
        </p:txBody>
      </p:sp>
      <p:sp>
        <p:nvSpPr>
          <p:cNvPr id="42" name="Tijdelijke aanduiding voor tekst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nl-NL" noProof="0"/>
              <a:t>Voeg hier uw tekst toe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68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/>
          </a:p>
        </p:txBody>
      </p:sp>
      <p:sp>
        <p:nvSpPr>
          <p:cNvPr id="4" name="Tijdelijke aanduiding voor afbeelding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nl-NL" noProof="0"/>
              <a:t>Klik op pictogram om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08582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0CFB4-6E12-4187-AEB7-BC24F9703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FA867-FBE7-41C5-8140-7AFA7ABB6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F8E9D6-6D12-492E-A7C3-C7AAF3723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1884-0B15-4BCE-B94E-BB99584F780C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038031-6B4D-474A-AED0-B378823C9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544A3E-7E8F-481F-96A1-42AD5A26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0638-25A7-498A-B684-18B3CC26F7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68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542FD6-3C4E-4C68-80E0-01741D4D8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EEEA90-65F5-4F6C-AB6A-E5E823C56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7C3695-574E-484D-81D0-3955F8513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1884-0B15-4BCE-B94E-BB99584F780C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CE6594-3743-4776-8D9A-1EC388A1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1557030-2B32-47F4-9D0E-F19557597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0638-25A7-498A-B684-18B3CC26F7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24365B-DCA1-4A82-82B8-7C643000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EDA0A5-9B2A-4C5F-A479-3B05704E0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A31DD9-0B14-4705-B3F2-0F430AD54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B717422-4090-486C-AAF1-CE74B8E2D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1884-0B15-4BCE-B94E-BB99584F780C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EFE2177-CCE9-4D6F-85D5-0AE4659E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F0998D-CC93-4FBE-97AC-95B812AF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0638-25A7-498A-B684-18B3CC26F7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426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98DB71-1E86-4815-8797-AC1DCCD46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56E852-43B6-469C-A502-B42A6A18D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A9D550B-076B-4B55-A86F-296ED2A03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71AB24C-34DF-4AE9-85F0-B223868C8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841CB79-0458-468D-9252-28CDE7E3B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9D01B40-8001-4BED-8076-255017B6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1884-0B15-4BCE-B94E-BB99584F780C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903C998-3260-4031-A3C5-3C4272178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F1C75C2-9C09-40CE-975E-FC49B7846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0638-25A7-498A-B684-18B3CC26F7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318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9D7BA-2636-4E39-A416-36CB34778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CF08024-CA2D-4D57-94A5-A7F1975D7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1884-0B15-4BCE-B94E-BB99584F780C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CDBB7D0-3C5D-485F-B185-B14C6446A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8ADA206-44C1-42C9-A284-57A415E1D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0638-25A7-498A-B684-18B3CC26F7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73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DEC625F-4566-4956-A330-FE9A10D68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1884-0B15-4BCE-B94E-BB99584F780C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07F89EC-A8B7-42EB-A0CA-5185CB02A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A0109E-9A2A-4292-9664-DC055889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0638-25A7-498A-B684-18B3CC26F7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66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0FDF3-2F1A-4FBA-B156-1E8714D8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B4B7D9-B57F-438E-A0EB-B68BB5032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B294CF-87C7-418D-BCEF-7CB4D4DDC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58CC36C-27EA-435C-8729-519426AD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1884-0B15-4BCE-B94E-BB99584F780C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B1F2CB-3192-48B3-B977-3C0608F5E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47ED34-6036-4363-A440-2F7E36CA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0638-25A7-498A-B684-18B3CC26F7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33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45037-EA87-4FE1-B95A-26B469C04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552FFA8-4F39-4B8A-BAD1-6B7DC56FF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D6CDFD7-3888-4C81-A72F-CB1D6928F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1A6FDBD-61D1-400E-8A7D-640935C67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1884-0B15-4BCE-B94E-BB99584F780C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F55D679-FE6E-4731-8B39-157F1675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BEB012B-CC94-4D91-8A15-BE768F64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20638-25A7-498A-B684-18B3CC26F7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24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99E79EC-D574-4205-AAD6-FBE9C2F19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963807C-6D5D-4C29-99EB-F9066216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BF2FD2-1E57-4429-A4F2-CD41696A8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C1884-0B15-4BCE-B94E-BB99584F780C}" type="datetimeFigureOut">
              <a:rPr lang="nl-NL" smtClean="0"/>
              <a:t>9-10-2023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02EFB8-14A4-467B-89EB-E2786E944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3BD985-9B7A-48EC-9FFA-D34F172A2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20638-25A7-498A-B684-18B3CC26F7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64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verenigingfme.sharepoint.com/sites/EXTCommunicatieherzieningMBOkwalificatiestructuurMetaalenMet/Gedeelde%20documenten/Communicatieplan/Animatie_praatplaat/MBOMetaal_HRDEF_ondertitel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F549CA6F-5310-434A-9717-D7AF41FCE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759985-F418-4543-AA75-BAA37D6CF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3012669"/>
            <a:ext cx="6658590" cy="2712688"/>
          </a:xfrm>
        </p:spPr>
        <p:txBody>
          <a:bodyPr anchor="t">
            <a:normAutofit/>
          </a:bodyPr>
          <a:lstStyle/>
          <a:p>
            <a:pPr algn="l"/>
            <a:r>
              <a:rPr lang="nl-NL" sz="3800" b="1" dirty="0">
                <a:ea typeface="+mj-lt"/>
                <a:cs typeface="+mj-lt"/>
              </a:rPr>
              <a:t>Herziening Kwalificaties</a:t>
            </a:r>
            <a:br>
              <a:rPr lang="nl-NL" sz="3800" b="1" dirty="0">
                <a:ea typeface="+mj-lt"/>
                <a:cs typeface="+mj-lt"/>
              </a:rPr>
            </a:br>
            <a:r>
              <a:rPr lang="nl-NL" sz="3800" b="1" dirty="0">
                <a:ea typeface="+mj-lt"/>
                <a:cs typeface="+mj-lt"/>
              </a:rPr>
              <a:t>Metaal &amp; Metalektro</a:t>
            </a:r>
            <a:br>
              <a:rPr lang="nl-NL" sz="3800" b="1" dirty="0">
                <a:ea typeface="+mj-lt"/>
                <a:cs typeface="+mj-lt"/>
              </a:rPr>
            </a:br>
            <a:br>
              <a:rPr lang="nl-NL" sz="3800" b="1" dirty="0">
                <a:ea typeface="+mj-lt"/>
                <a:cs typeface="+mj-lt"/>
              </a:rPr>
            </a:br>
            <a:r>
              <a:rPr lang="nl-NL" sz="3800" b="1" i="1" dirty="0" err="1">
                <a:ea typeface="+mj-lt"/>
                <a:cs typeface="+mj-lt"/>
              </a:rPr>
              <a:t>Bijpraatuur</a:t>
            </a:r>
            <a:br>
              <a:rPr lang="nl-NL" sz="3800" b="1" dirty="0">
                <a:ea typeface="+mj-lt"/>
                <a:cs typeface="+mj-lt"/>
              </a:rPr>
            </a:br>
            <a:endParaRPr lang="nl-NL" sz="3800" b="1" dirty="0">
              <a:ea typeface="+mj-lt"/>
              <a:cs typeface="+mj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E55729-500C-4C53-8DEB-7DCDC832D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1047218"/>
            <a:ext cx="6658589" cy="833443"/>
          </a:xfrm>
        </p:spPr>
        <p:txBody>
          <a:bodyPr anchor="b">
            <a:normAutofit/>
          </a:bodyPr>
          <a:lstStyle/>
          <a:p>
            <a:pPr algn="l"/>
            <a:r>
              <a:rPr lang="nl-NL" dirty="0"/>
              <a:t>12 september 2022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79173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12233" y="191193"/>
            <a:ext cx="3204078" cy="64673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5DB6E99-875E-41D8-967D-45E409554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44988" y="694926"/>
            <a:ext cx="2752211" cy="764503"/>
          </a:xfrm>
          <a:prstGeom prst="rect">
            <a:avLst/>
          </a:prstGeom>
        </p:spPr>
      </p:pic>
      <p:pic>
        <p:nvPicPr>
          <p:cNvPr id="16" name="Picture 15" descr="Home">
            <a:extLst>
              <a:ext uri="{FF2B5EF4-FFF2-40B4-BE49-F238E27FC236}">
                <a16:creationId xmlns:a16="http://schemas.microsoft.com/office/drawing/2014/main" id="{B45392E0-97F0-4551-8D4C-6C472BAB1C8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4988" y="2287172"/>
            <a:ext cx="2752211" cy="697226"/>
          </a:xfrm>
          <a:prstGeom prst="rect">
            <a:avLst/>
          </a:prstGeom>
          <a:noFill/>
        </p:spPr>
      </p:pic>
      <p:pic>
        <p:nvPicPr>
          <p:cNvPr id="6" name="Picture 5" descr="Metaalunie">
            <a:extLst>
              <a:ext uri="{FF2B5EF4-FFF2-40B4-BE49-F238E27FC236}">
                <a16:creationId xmlns:a16="http://schemas.microsoft.com/office/drawing/2014/main" id="{F8F067B7-72DD-4DDE-BA29-AD0661406F3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4988" y="3927702"/>
            <a:ext cx="2752211" cy="540612"/>
          </a:xfrm>
          <a:prstGeom prst="rect">
            <a:avLst/>
          </a:prstGeom>
          <a:noFill/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8961AC1A-E38A-40FF-B88C-31C9B7D06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2522" y="5455051"/>
            <a:ext cx="3326853" cy="54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8" descr="Home">
            <a:extLst>
              <a:ext uri="{FF2B5EF4-FFF2-40B4-BE49-F238E27FC236}">
                <a16:creationId xmlns:a16="http://schemas.microsoft.com/office/drawing/2014/main" id="{9F3E278C-121D-45FA-82C4-DB550356EA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6300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48C8BEA-9C18-4E66-8ED0-86C1BCDA5191}"/>
              </a:ext>
            </a:extLst>
          </p:cNvPr>
          <p:cNvSpPr txBox="1"/>
          <p:nvPr/>
        </p:nvSpPr>
        <p:spPr>
          <a:xfrm>
            <a:off x="371453" y="1963685"/>
            <a:ext cx="394982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i="1">
                <a:latin typeface="Calibri" panose="020F0502020204030204" pitchFamily="34" charset="0"/>
                <a:ea typeface="Times New Roman" panose="02020603050405020304" pitchFamily="18" charset="0"/>
              </a:rPr>
              <a:t>Bob Klaasen</a:t>
            </a:r>
            <a:endParaRPr lang="nl-NL" sz="2400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nl-NL" sz="2400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nl-NL" sz="2400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38D7A09-3558-4BC0-AE0A-EFA421793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114" y="2211559"/>
            <a:ext cx="7232420" cy="406823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08F4123-B1C6-6375-289C-1A0CD3F5F405}"/>
              </a:ext>
            </a:extLst>
          </p:cNvPr>
          <p:cNvSpPr txBox="1"/>
          <p:nvPr/>
        </p:nvSpPr>
        <p:spPr>
          <a:xfrm>
            <a:off x="371453" y="578204"/>
            <a:ext cx="1136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Vervolgstappen</a:t>
            </a:r>
            <a:r>
              <a:rPr lang="en-US" sz="3600" b="1" dirty="0"/>
              <a:t> </a:t>
            </a:r>
            <a:r>
              <a:rPr lang="en-US" sz="3600" b="1" dirty="0" err="1"/>
              <a:t>voor</a:t>
            </a:r>
            <a:r>
              <a:rPr lang="en-US" sz="3600" b="1" dirty="0"/>
              <a:t> </a:t>
            </a:r>
            <a:r>
              <a:rPr lang="en-US" sz="3600" b="1" dirty="0" err="1"/>
              <a:t>implementatie</a:t>
            </a:r>
            <a:r>
              <a:rPr lang="en-US" sz="3600" b="1" dirty="0"/>
              <a:t> </a:t>
            </a:r>
            <a:r>
              <a:rPr lang="en-US" sz="3600" b="1" dirty="0" err="1"/>
              <a:t>schooljaar</a:t>
            </a:r>
            <a:r>
              <a:rPr lang="en-US" sz="3600" b="1" dirty="0"/>
              <a:t> 2023-2024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416913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5CA3B2AF-0B33-4BB2-BF2F-0B91FC568129}"/>
              </a:ext>
            </a:extLst>
          </p:cNvPr>
          <p:cNvSpPr/>
          <p:nvPr/>
        </p:nvSpPr>
        <p:spPr>
          <a:xfrm>
            <a:off x="4287889" y="1336940"/>
            <a:ext cx="3868004" cy="5481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Concretiseren / voorzet / afstemming</a:t>
            </a:r>
          </a:p>
        </p:txBody>
      </p:sp>
      <p:sp>
        <p:nvSpPr>
          <p:cNvPr id="7" name="Stroomdiagram: Document 6">
            <a:extLst>
              <a:ext uri="{FF2B5EF4-FFF2-40B4-BE49-F238E27FC236}">
                <a16:creationId xmlns:a16="http://schemas.microsoft.com/office/drawing/2014/main" id="{F72F4FB5-B9E5-4541-83D0-74FA9B1C2BE8}"/>
              </a:ext>
            </a:extLst>
          </p:cNvPr>
          <p:cNvSpPr/>
          <p:nvPr/>
        </p:nvSpPr>
        <p:spPr>
          <a:xfrm>
            <a:off x="8415133" y="1758361"/>
            <a:ext cx="3465279" cy="1354773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Zo zou het eruit kunnen zien (grof), 2+3 product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Haalbaar onder randvoorwaarden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Draagvlag, 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Aandachtspunten, genoeg</a:t>
            </a:r>
          </a:p>
          <a:p>
            <a:r>
              <a:rPr lang="nl-NL" sz="1200" dirty="0">
                <a:solidFill>
                  <a:schemeClr val="tx1"/>
                </a:solidFill>
              </a:rPr>
              <a:t>=&gt; Wil Sectorkamer project formaliseren?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D84FDF6-E45B-44E8-9F17-0BDC7E682A93}"/>
              </a:ext>
            </a:extLst>
          </p:cNvPr>
          <p:cNvSpPr/>
          <p:nvPr/>
        </p:nvSpPr>
        <p:spPr>
          <a:xfrm>
            <a:off x="4445606" y="2571097"/>
            <a:ext cx="3552567" cy="4623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Opdracht Sectorkamer</a:t>
            </a:r>
          </a:p>
        </p:txBody>
      </p: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C563630A-5797-4097-9492-B71AB36E091D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6221891" y="1885041"/>
            <a:ext cx="0" cy="686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Verbindingslijn: gebogen 15">
            <a:extLst>
              <a:ext uri="{FF2B5EF4-FFF2-40B4-BE49-F238E27FC236}">
                <a16:creationId xmlns:a16="http://schemas.microsoft.com/office/drawing/2014/main" id="{C814A67E-9EFD-4B5B-AFBF-5B1C5939C949}"/>
              </a:ext>
            </a:extLst>
          </p:cNvPr>
          <p:cNvCxnSpPr>
            <a:cxnSpLocks/>
            <a:stCxn id="4" idx="2"/>
            <a:endCxn id="7" idx="1"/>
          </p:cNvCxnSpPr>
          <p:nvPr/>
        </p:nvCxnSpPr>
        <p:spPr>
          <a:xfrm rot="16200000" flipH="1">
            <a:off x="7043159" y="1063773"/>
            <a:ext cx="550707" cy="219324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troomdiagram: Document 17">
            <a:extLst>
              <a:ext uri="{FF2B5EF4-FFF2-40B4-BE49-F238E27FC236}">
                <a16:creationId xmlns:a16="http://schemas.microsoft.com/office/drawing/2014/main" id="{9A30ED54-DDFB-41E6-AB00-4E59713E7E86}"/>
              </a:ext>
            </a:extLst>
          </p:cNvPr>
          <p:cNvSpPr/>
          <p:nvPr/>
        </p:nvSpPr>
        <p:spPr>
          <a:xfrm>
            <a:off x="2169709" y="1103171"/>
            <a:ext cx="1495313" cy="1016807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Verzamelde bezwaren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Rijnland advies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 err="1">
                <a:solidFill>
                  <a:schemeClr val="tx1"/>
                </a:solidFill>
              </a:rPr>
              <a:t>Panteia</a:t>
            </a:r>
            <a:endParaRPr lang="nl-NL" sz="1200" dirty="0">
              <a:solidFill>
                <a:schemeClr val="tx1"/>
              </a:solidFill>
            </a:endParaRPr>
          </a:p>
        </p:txBody>
      </p:sp>
      <p:cxnSp>
        <p:nvCxnSpPr>
          <p:cNvPr id="19" name="Verbindingslijn: gebogen 18">
            <a:extLst>
              <a:ext uri="{FF2B5EF4-FFF2-40B4-BE49-F238E27FC236}">
                <a16:creationId xmlns:a16="http://schemas.microsoft.com/office/drawing/2014/main" id="{273A0E26-55C1-4C14-BBCD-EACF5A716E6D}"/>
              </a:ext>
            </a:extLst>
          </p:cNvPr>
          <p:cNvCxnSpPr>
            <a:cxnSpLocks/>
            <a:stCxn id="18" idx="3"/>
            <a:endCxn id="4" idx="1"/>
          </p:cNvCxnSpPr>
          <p:nvPr/>
        </p:nvCxnSpPr>
        <p:spPr>
          <a:xfrm flipV="1">
            <a:off x="3665022" y="1610991"/>
            <a:ext cx="622867" cy="58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hoek 32">
            <a:extLst>
              <a:ext uri="{FF2B5EF4-FFF2-40B4-BE49-F238E27FC236}">
                <a16:creationId xmlns:a16="http://schemas.microsoft.com/office/drawing/2014/main" id="{935E0B00-E6C3-4D12-B0B0-22F88AFAB09C}"/>
              </a:ext>
            </a:extLst>
          </p:cNvPr>
          <p:cNvSpPr/>
          <p:nvPr/>
        </p:nvSpPr>
        <p:spPr>
          <a:xfrm rot="16200000">
            <a:off x="-351485" y="902120"/>
            <a:ext cx="2320370" cy="74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Begeleidingsgroep vóór opdracht SBB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 (KMU, FME, MBO Raad)</a:t>
            </a:r>
          </a:p>
        </p:txBody>
      </p:sp>
      <p:cxnSp>
        <p:nvCxnSpPr>
          <p:cNvPr id="35" name="Verbindingslijn: gebogen 34">
            <a:extLst>
              <a:ext uri="{FF2B5EF4-FFF2-40B4-BE49-F238E27FC236}">
                <a16:creationId xmlns:a16="http://schemas.microsoft.com/office/drawing/2014/main" id="{2715FD58-2790-41D1-9025-5FBCC91589D5}"/>
              </a:ext>
            </a:extLst>
          </p:cNvPr>
          <p:cNvCxnSpPr>
            <a:cxnSpLocks/>
            <a:stCxn id="40" idx="2"/>
            <a:endCxn id="37" idx="1"/>
          </p:cNvCxnSpPr>
          <p:nvPr/>
        </p:nvCxnSpPr>
        <p:spPr>
          <a:xfrm rot="16200000" flipH="1">
            <a:off x="7228296" y="-133867"/>
            <a:ext cx="183569" cy="219010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troomdiagram: Document 36">
            <a:extLst>
              <a:ext uri="{FF2B5EF4-FFF2-40B4-BE49-F238E27FC236}">
                <a16:creationId xmlns:a16="http://schemas.microsoft.com/office/drawing/2014/main" id="{E51B74AF-C015-46A7-9EE6-D35BE27045B7}"/>
              </a:ext>
            </a:extLst>
          </p:cNvPr>
          <p:cNvSpPr/>
          <p:nvPr/>
        </p:nvSpPr>
        <p:spPr>
          <a:xfrm>
            <a:off x="8415133" y="375584"/>
            <a:ext cx="2335427" cy="1354773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Urgentie?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Hoe gaat t eruit zien (grof)?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Haalbaar?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Draagvlag?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dirty="0">
                <a:solidFill>
                  <a:schemeClr val="tx1"/>
                </a:solidFill>
              </a:rPr>
              <a:t>Aandachtspunten?</a:t>
            </a:r>
          </a:p>
        </p:txBody>
      </p:sp>
      <p:sp>
        <p:nvSpPr>
          <p:cNvPr id="40" name="Rechthoek: afgeronde hoeken 39">
            <a:extLst>
              <a:ext uri="{FF2B5EF4-FFF2-40B4-BE49-F238E27FC236}">
                <a16:creationId xmlns:a16="http://schemas.microsoft.com/office/drawing/2014/main" id="{D0E870FD-0F32-4812-9E09-AA0CB5241594}"/>
              </a:ext>
            </a:extLst>
          </p:cNvPr>
          <p:cNvSpPr/>
          <p:nvPr/>
        </p:nvSpPr>
        <p:spPr>
          <a:xfrm>
            <a:off x="4134693" y="236425"/>
            <a:ext cx="4180668" cy="632977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behoefte vereenvoudiging 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KD-structuur metaal/</a:t>
            </a:r>
            <a:r>
              <a:rPr lang="nl-NL" dirty="0" err="1">
                <a:solidFill>
                  <a:schemeClr val="tx1"/>
                </a:solidFill>
              </a:rPr>
              <a:t>metalektro</a:t>
            </a:r>
            <a:endParaRPr lang="nl-NL" dirty="0">
              <a:solidFill>
                <a:schemeClr val="tx1"/>
              </a:solidFill>
            </a:endParaRPr>
          </a:p>
        </p:txBody>
      </p:sp>
      <p:cxnSp>
        <p:nvCxnSpPr>
          <p:cNvPr id="44" name="Rechte verbindingslijn met pijl 43">
            <a:extLst>
              <a:ext uri="{FF2B5EF4-FFF2-40B4-BE49-F238E27FC236}">
                <a16:creationId xmlns:a16="http://schemas.microsoft.com/office/drawing/2014/main" id="{2D718FBE-DEC3-40BA-A7A9-FCD084126CC5}"/>
              </a:ext>
            </a:extLst>
          </p:cNvPr>
          <p:cNvCxnSpPr>
            <a:cxnSpLocks/>
          </p:cNvCxnSpPr>
          <p:nvPr/>
        </p:nvCxnSpPr>
        <p:spPr>
          <a:xfrm flipH="1" flipV="1">
            <a:off x="1209749" y="287462"/>
            <a:ext cx="34801" cy="2426164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D65E21C1-39B4-4976-AFC4-0A0EB76657E3}"/>
              </a:ext>
            </a:extLst>
          </p:cNvPr>
          <p:cNvCxnSpPr>
            <a:cxnSpLocks/>
          </p:cNvCxnSpPr>
          <p:nvPr/>
        </p:nvCxnSpPr>
        <p:spPr>
          <a:xfrm flipV="1">
            <a:off x="1239764" y="2713626"/>
            <a:ext cx="0" cy="4006651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>
            <a:extLst>
              <a:ext uri="{FF2B5EF4-FFF2-40B4-BE49-F238E27FC236}">
                <a16:creationId xmlns:a16="http://schemas.microsoft.com/office/drawing/2014/main" id="{190E1E7A-21FB-4BD5-A5FF-6F028A3E2C07}"/>
              </a:ext>
            </a:extLst>
          </p:cNvPr>
          <p:cNvCxnSpPr>
            <a:cxnSpLocks/>
          </p:cNvCxnSpPr>
          <p:nvPr/>
        </p:nvCxnSpPr>
        <p:spPr>
          <a:xfrm>
            <a:off x="439374" y="4367302"/>
            <a:ext cx="11510272" cy="143231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>
            <a:extLst>
              <a:ext uri="{FF2B5EF4-FFF2-40B4-BE49-F238E27FC236}">
                <a16:creationId xmlns:a16="http://schemas.microsoft.com/office/drawing/2014/main" id="{2203AB43-50D2-4371-8ADA-0B3A83C351C8}"/>
              </a:ext>
            </a:extLst>
          </p:cNvPr>
          <p:cNvCxnSpPr>
            <a:cxnSpLocks/>
            <a:stCxn id="40" idx="2"/>
            <a:endCxn id="4" idx="0"/>
          </p:cNvCxnSpPr>
          <p:nvPr/>
        </p:nvCxnSpPr>
        <p:spPr>
          <a:xfrm flipH="1">
            <a:off x="6221891" y="869402"/>
            <a:ext cx="3136" cy="467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hthoek 76">
            <a:extLst>
              <a:ext uri="{FF2B5EF4-FFF2-40B4-BE49-F238E27FC236}">
                <a16:creationId xmlns:a16="http://schemas.microsoft.com/office/drawing/2014/main" id="{23B9C286-6751-470B-9CCD-71F5DEDB7148}"/>
              </a:ext>
            </a:extLst>
          </p:cNvPr>
          <p:cNvSpPr/>
          <p:nvPr/>
        </p:nvSpPr>
        <p:spPr>
          <a:xfrm rot="16200000">
            <a:off x="35543" y="3213258"/>
            <a:ext cx="1528731" cy="7468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Verder in opdracht van SBB</a:t>
            </a:r>
          </a:p>
        </p:txBody>
      </p:sp>
      <p:sp>
        <p:nvSpPr>
          <p:cNvPr id="101" name="Rechthoek 100">
            <a:extLst>
              <a:ext uri="{FF2B5EF4-FFF2-40B4-BE49-F238E27FC236}">
                <a16:creationId xmlns:a16="http://schemas.microsoft.com/office/drawing/2014/main" id="{327F1AAB-6313-4944-A68B-362210A9BB44}"/>
              </a:ext>
            </a:extLst>
          </p:cNvPr>
          <p:cNvSpPr/>
          <p:nvPr/>
        </p:nvSpPr>
        <p:spPr>
          <a:xfrm>
            <a:off x="4445606" y="3228509"/>
            <a:ext cx="3552567" cy="1117482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Uitwerking kwalificatiedossiers</a:t>
            </a:r>
          </a:p>
        </p:txBody>
      </p:sp>
      <p:sp>
        <p:nvSpPr>
          <p:cNvPr id="110" name="Rechthoek 109">
            <a:extLst>
              <a:ext uri="{FF2B5EF4-FFF2-40B4-BE49-F238E27FC236}">
                <a16:creationId xmlns:a16="http://schemas.microsoft.com/office/drawing/2014/main" id="{E9CBBD4D-7F44-4B23-B3A7-3968A64F85BB}"/>
              </a:ext>
            </a:extLst>
          </p:cNvPr>
          <p:cNvSpPr/>
          <p:nvPr/>
        </p:nvSpPr>
        <p:spPr>
          <a:xfrm>
            <a:off x="2425401" y="3313152"/>
            <a:ext cx="2066029" cy="62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SBB stelt projectgroep samen K&amp;E</a:t>
            </a:r>
          </a:p>
        </p:txBody>
      </p:sp>
      <p:cxnSp>
        <p:nvCxnSpPr>
          <p:cNvPr id="111" name="Rechte verbindingslijn met pijl 110">
            <a:extLst>
              <a:ext uri="{FF2B5EF4-FFF2-40B4-BE49-F238E27FC236}">
                <a16:creationId xmlns:a16="http://schemas.microsoft.com/office/drawing/2014/main" id="{5CD6B22E-3B34-469F-83ED-E1814EABBEF5}"/>
              </a:ext>
            </a:extLst>
          </p:cNvPr>
          <p:cNvCxnSpPr>
            <a:cxnSpLocks/>
            <a:stCxn id="8" idx="2"/>
            <a:endCxn id="101" idx="0"/>
          </p:cNvCxnSpPr>
          <p:nvPr/>
        </p:nvCxnSpPr>
        <p:spPr>
          <a:xfrm>
            <a:off x="6221890" y="3033400"/>
            <a:ext cx="0" cy="195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hthoek 133">
            <a:extLst>
              <a:ext uri="{FF2B5EF4-FFF2-40B4-BE49-F238E27FC236}">
                <a16:creationId xmlns:a16="http://schemas.microsoft.com/office/drawing/2014/main" id="{F5EF95A4-9591-4553-B06F-A91621491EA8}"/>
              </a:ext>
            </a:extLst>
          </p:cNvPr>
          <p:cNvSpPr/>
          <p:nvPr/>
        </p:nvSpPr>
        <p:spPr>
          <a:xfrm>
            <a:off x="2518247" y="4537801"/>
            <a:ext cx="1400222" cy="1907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Uitwerkings-documenten</a:t>
            </a:r>
          </a:p>
        </p:txBody>
      </p:sp>
      <p:cxnSp>
        <p:nvCxnSpPr>
          <p:cNvPr id="136" name="Rechte verbindingslijn met pijl 135">
            <a:extLst>
              <a:ext uri="{FF2B5EF4-FFF2-40B4-BE49-F238E27FC236}">
                <a16:creationId xmlns:a16="http://schemas.microsoft.com/office/drawing/2014/main" id="{E63232A3-2669-468A-AB46-1D8F0B56A6A6}"/>
              </a:ext>
            </a:extLst>
          </p:cNvPr>
          <p:cNvCxnSpPr>
            <a:cxnSpLocks/>
          </p:cNvCxnSpPr>
          <p:nvPr/>
        </p:nvCxnSpPr>
        <p:spPr>
          <a:xfrm flipH="1">
            <a:off x="3565388" y="4334652"/>
            <a:ext cx="2656501" cy="171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hthoek: afgeronde hoeken 146">
            <a:extLst>
              <a:ext uri="{FF2B5EF4-FFF2-40B4-BE49-F238E27FC236}">
                <a16:creationId xmlns:a16="http://schemas.microsoft.com/office/drawing/2014/main" id="{4AC98159-D1B5-4291-8CD8-6324E93458DC}"/>
              </a:ext>
            </a:extLst>
          </p:cNvPr>
          <p:cNvSpPr/>
          <p:nvPr/>
        </p:nvSpPr>
        <p:spPr>
          <a:xfrm>
            <a:off x="4610326" y="6445566"/>
            <a:ext cx="3223325" cy="347246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Start onderwijs sept 2023</a:t>
            </a:r>
          </a:p>
        </p:txBody>
      </p:sp>
      <p:sp>
        <p:nvSpPr>
          <p:cNvPr id="148" name="Rechthoek 147">
            <a:extLst>
              <a:ext uri="{FF2B5EF4-FFF2-40B4-BE49-F238E27FC236}">
                <a16:creationId xmlns:a16="http://schemas.microsoft.com/office/drawing/2014/main" id="{AC4339B0-45B5-4368-ABBE-5A15C3F95688}"/>
              </a:ext>
            </a:extLst>
          </p:cNvPr>
          <p:cNvSpPr/>
          <p:nvPr/>
        </p:nvSpPr>
        <p:spPr>
          <a:xfrm>
            <a:off x="1418983" y="-76539"/>
            <a:ext cx="1614430" cy="62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rgbClr val="FF0000"/>
                </a:solidFill>
              </a:rPr>
              <a:t>2017 circa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9D077FF1-759F-40FB-9C13-98004615A4A1}"/>
              </a:ext>
            </a:extLst>
          </p:cNvPr>
          <p:cNvSpPr/>
          <p:nvPr/>
        </p:nvSpPr>
        <p:spPr>
          <a:xfrm>
            <a:off x="1373082" y="3455280"/>
            <a:ext cx="1614430" cy="62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rgbClr val="FF0000"/>
                </a:solidFill>
              </a:rPr>
              <a:t>HEDEN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477F0B8C-5954-4540-B0E0-1E725ABAEB9F}"/>
              </a:ext>
            </a:extLst>
          </p:cNvPr>
          <p:cNvSpPr/>
          <p:nvPr/>
        </p:nvSpPr>
        <p:spPr>
          <a:xfrm>
            <a:off x="1397782" y="664038"/>
            <a:ext cx="1614430" cy="62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rgbClr val="FF0000"/>
                </a:solidFill>
              </a:rPr>
              <a:t>2020 sept</a:t>
            </a:r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E5FAC159-62E4-49EC-BD36-F8151A5FF03B}"/>
              </a:ext>
            </a:extLst>
          </p:cNvPr>
          <p:cNvSpPr/>
          <p:nvPr/>
        </p:nvSpPr>
        <p:spPr>
          <a:xfrm>
            <a:off x="1418983" y="2009682"/>
            <a:ext cx="1614430" cy="62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rgbClr val="FF0000"/>
                </a:solidFill>
              </a:rPr>
              <a:t>2021 feb</a:t>
            </a:r>
          </a:p>
        </p:txBody>
      </p: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ED2F7C6E-5ACD-425C-A4D1-0B79C7708634}"/>
              </a:ext>
            </a:extLst>
          </p:cNvPr>
          <p:cNvCxnSpPr>
            <a:cxnSpLocks/>
            <a:stCxn id="134" idx="3"/>
          </p:cNvCxnSpPr>
          <p:nvPr/>
        </p:nvCxnSpPr>
        <p:spPr>
          <a:xfrm>
            <a:off x="3918469" y="5491684"/>
            <a:ext cx="2447601" cy="934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hoek 37">
            <a:extLst>
              <a:ext uri="{FF2B5EF4-FFF2-40B4-BE49-F238E27FC236}">
                <a16:creationId xmlns:a16="http://schemas.microsoft.com/office/drawing/2014/main" id="{6712A947-DEE5-4101-B1EC-F5FDDAB4656B}"/>
              </a:ext>
            </a:extLst>
          </p:cNvPr>
          <p:cNvSpPr/>
          <p:nvPr/>
        </p:nvSpPr>
        <p:spPr>
          <a:xfrm>
            <a:off x="1393998" y="6232072"/>
            <a:ext cx="1614430" cy="62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b="1" dirty="0">
                <a:solidFill>
                  <a:srgbClr val="FF0000"/>
                </a:solidFill>
              </a:rPr>
              <a:t>2023 sept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47E4730C-0DF2-4600-91BB-4384CC44AD63}"/>
              </a:ext>
            </a:extLst>
          </p:cNvPr>
          <p:cNvCxnSpPr/>
          <p:nvPr/>
        </p:nvCxnSpPr>
        <p:spPr>
          <a:xfrm>
            <a:off x="1687132" y="375584"/>
            <a:ext cx="0" cy="6069982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vak 38">
            <a:extLst>
              <a:ext uri="{FF2B5EF4-FFF2-40B4-BE49-F238E27FC236}">
                <a16:creationId xmlns:a16="http://schemas.microsoft.com/office/drawing/2014/main" id="{AC02F19A-910E-4402-9E31-9D02961577C4}"/>
              </a:ext>
            </a:extLst>
          </p:cNvPr>
          <p:cNvSpPr txBox="1"/>
          <p:nvPr/>
        </p:nvSpPr>
        <p:spPr>
          <a:xfrm>
            <a:off x="1398855" y="2624367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2021 okt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EDCE214F-24B1-48A1-8045-51AD04070A47}"/>
              </a:ext>
            </a:extLst>
          </p:cNvPr>
          <p:cNvSpPr txBox="1"/>
          <p:nvPr/>
        </p:nvSpPr>
        <p:spPr>
          <a:xfrm>
            <a:off x="1057448" y="4778945"/>
            <a:ext cx="16144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400" dirty="0"/>
              <a:t>MBO-Raad en branches vragen om medewerking</a:t>
            </a:r>
            <a:endParaRPr lang="nl-NL" sz="1400" dirty="0">
              <a:solidFill>
                <a:schemeClr val="tx1"/>
              </a:solidFill>
            </a:endParaRP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7B2B9D19-4247-4813-BE79-3C104EAFA6EB}"/>
              </a:ext>
            </a:extLst>
          </p:cNvPr>
          <p:cNvSpPr txBox="1"/>
          <p:nvPr/>
        </p:nvSpPr>
        <p:spPr>
          <a:xfrm rot="16200000">
            <a:off x="-415946" y="5063175"/>
            <a:ext cx="22250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Begeleidingsgroep </a:t>
            </a:r>
            <a:r>
              <a:rPr lang="nl-NL" sz="1400" dirty="0"/>
              <a:t>na</a:t>
            </a:r>
            <a:endParaRPr lang="nl-NL" sz="1400" dirty="0">
              <a:solidFill>
                <a:schemeClr val="tx1"/>
              </a:solidFill>
            </a:endParaRP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 opdracht SBB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 (KMU, FME, MBO Raad)</a:t>
            </a:r>
          </a:p>
        </p:txBody>
      </p:sp>
      <p:cxnSp>
        <p:nvCxnSpPr>
          <p:cNvPr id="52" name="Rechte verbindingslijn met pijl 51">
            <a:extLst>
              <a:ext uri="{FF2B5EF4-FFF2-40B4-BE49-F238E27FC236}">
                <a16:creationId xmlns:a16="http://schemas.microsoft.com/office/drawing/2014/main" id="{CC578925-A95E-4E88-8A43-FBB9E32F9F1A}"/>
              </a:ext>
            </a:extLst>
          </p:cNvPr>
          <p:cNvCxnSpPr>
            <a:cxnSpLocks/>
          </p:cNvCxnSpPr>
          <p:nvPr/>
        </p:nvCxnSpPr>
        <p:spPr>
          <a:xfrm>
            <a:off x="7802788" y="4338480"/>
            <a:ext cx="2755909" cy="31501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hoek 41">
            <a:extLst>
              <a:ext uri="{FF2B5EF4-FFF2-40B4-BE49-F238E27FC236}">
                <a16:creationId xmlns:a16="http://schemas.microsoft.com/office/drawing/2014/main" id="{8B198512-B378-445A-A893-CA7211375291}"/>
              </a:ext>
            </a:extLst>
          </p:cNvPr>
          <p:cNvSpPr/>
          <p:nvPr/>
        </p:nvSpPr>
        <p:spPr>
          <a:xfrm>
            <a:off x="3665022" y="5754829"/>
            <a:ext cx="2143909" cy="2585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Lesmaterialencheck</a:t>
            </a:r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6F8FC0B4-BFB2-4668-BBA6-12F170EE6397}"/>
              </a:ext>
            </a:extLst>
          </p:cNvPr>
          <p:cNvSpPr/>
          <p:nvPr/>
        </p:nvSpPr>
        <p:spPr>
          <a:xfrm>
            <a:off x="3839541" y="6057787"/>
            <a:ext cx="2300499" cy="234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Handreiking onderwijs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43AB4BAB-B0CC-4E0A-B86A-C634B06467EF}"/>
              </a:ext>
            </a:extLst>
          </p:cNvPr>
          <p:cNvSpPr/>
          <p:nvPr/>
        </p:nvSpPr>
        <p:spPr>
          <a:xfrm>
            <a:off x="9989043" y="4669726"/>
            <a:ext cx="1337601" cy="203033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Examen-producten</a:t>
            </a:r>
          </a:p>
        </p:txBody>
      </p:sp>
      <p:cxnSp>
        <p:nvCxnSpPr>
          <p:cNvPr id="48" name="Rechte verbindingslijn met pijl 47">
            <a:extLst>
              <a:ext uri="{FF2B5EF4-FFF2-40B4-BE49-F238E27FC236}">
                <a16:creationId xmlns:a16="http://schemas.microsoft.com/office/drawing/2014/main" id="{6A9511E5-5871-4C61-BF81-8B5C7463282B}"/>
              </a:ext>
            </a:extLst>
          </p:cNvPr>
          <p:cNvCxnSpPr>
            <a:cxnSpLocks/>
          </p:cNvCxnSpPr>
          <p:nvPr/>
        </p:nvCxnSpPr>
        <p:spPr>
          <a:xfrm>
            <a:off x="11428299" y="4528338"/>
            <a:ext cx="0" cy="2338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>
            <a:extLst>
              <a:ext uri="{FF2B5EF4-FFF2-40B4-BE49-F238E27FC236}">
                <a16:creationId xmlns:a16="http://schemas.microsoft.com/office/drawing/2014/main" id="{4D24E85B-79AE-4CC7-A0DF-B3287B5D3C60}"/>
              </a:ext>
            </a:extLst>
          </p:cNvPr>
          <p:cNvSpPr txBox="1"/>
          <p:nvPr/>
        </p:nvSpPr>
        <p:spPr>
          <a:xfrm rot="5400000">
            <a:off x="10551316" y="5222975"/>
            <a:ext cx="2400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dirty="0">
                <a:solidFill>
                  <a:schemeClr val="accent6">
                    <a:lumMod val="75000"/>
                  </a:schemeClr>
                </a:solidFill>
              </a:rPr>
              <a:t>ESMEI ontwikkelt nieuwe examens</a:t>
            </a:r>
          </a:p>
        </p:txBody>
      </p:sp>
      <p:cxnSp>
        <p:nvCxnSpPr>
          <p:cNvPr id="55" name="Rechte verbindingslijn met pijl 54">
            <a:extLst>
              <a:ext uri="{FF2B5EF4-FFF2-40B4-BE49-F238E27FC236}">
                <a16:creationId xmlns:a16="http://schemas.microsoft.com/office/drawing/2014/main" id="{906851F3-68C9-4083-B696-12F3AA1FFFD1}"/>
              </a:ext>
            </a:extLst>
          </p:cNvPr>
          <p:cNvCxnSpPr>
            <a:cxnSpLocks/>
          </p:cNvCxnSpPr>
          <p:nvPr/>
        </p:nvCxnSpPr>
        <p:spPr>
          <a:xfrm>
            <a:off x="6524659" y="4345991"/>
            <a:ext cx="0" cy="460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hoek 23">
            <a:extLst>
              <a:ext uri="{FF2B5EF4-FFF2-40B4-BE49-F238E27FC236}">
                <a16:creationId xmlns:a16="http://schemas.microsoft.com/office/drawing/2014/main" id="{2FB9FE73-17B0-4EEC-85D0-3650F164331E}"/>
              </a:ext>
            </a:extLst>
          </p:cNvPr>
          <p:cNvSpPr/>
          <p:nvPr/>
        </p:nvSpPr>
        <p:spPr>
          <a:xfrm>
            <a:off x="5956640" y="4806669"/>
            <a:ext cx="1627966" cy="642086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Handreiking bedrijven</a:t>
            </a:r>
          </a:p>
        </p:txBody>
      </p:sp>
      <p:cxnSp>
        <p:nvCxnSpPr>
          <p:cNvPr id="58" name="Rechte verbindingslijn met pijl 57">
            <a:extLst>
              <a:ext uri="{FF2B5EF4-FFF2-40B4-BE49-F238E27FC236}">
                <a16:creationId xmlns:a16="http://schemas.microsoft.com/office/drawing/2014/main" id="{45565EE5-15F7-4642-AEA2-5B4AF380C993}"/>
              </a:ext>
            </a:extLst>
          </p:cNvPr>
          <p:cNvCxnSpPr>
            <a:cxnSpLocks/>
          </p:cNvCxnSpPr>
          <p:nvPr/>
        </p:nvCxnSpPr>
        <p:spPr>
          <a:xfrm>
            <a:off x="7082007" y="4345991"/>
            <a:ext cx="1545759" cy="58274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hoek 26">
            <a:extLst>
              <a:ext uri="{FF2B5EF4-FFF2-40B4-BE49-F238E27FC236}">
                <a16:creationId xmlns:a16="http://schemas.microsoft.com/office/drawing/2014/main" id="{9A17515C-31C0-4A9E-9657-5DC5851B23F9}"/>
              </a:ext>
            </a:extLst>
          </p:cNvPr>
          <p:cNvSpPr/>
          <p:nvPr/>
        </p:nvSpPr>
        <p:spPr>
          <a:xfrm>
            <a:off x="7920197" y="4971798"/>
            <a:ext cx="1350746" cy="11924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Erkenning leerbedrijf </a:t>
            </a:r>
          </a:p>
        </p:txBody>
      </p:sp>
      <p:cxnSp>
        <p:nvCxnSpPr>
          <p:cNvPr id="74" name="Rechte verbindingslijn met pijl 73">
            <a:extLst>
              <a:ext uri="{FF2B5EF4-FFF2-40B4-BE49-F238E27FC236}">
                <a16:creationId xmlns:a16="http://schemas.microsoft.com/office/drawing/2014/main" id="{7470DB6B-A62D-4F87-A62E-E0D0571EE2B0}"/>
              </a:ext>
            </a:extLst>
          </p:cNvPr>
          <p:cNvCxnSpPr>
            <a:cxnSpLocks/>
          </p:cNvCxnSpPr>
          <p:nvPr/>
        </p:nvCxnSpPr>
        <p:spPr>
          <a:xfrm flipH="1">
            <a:off x="5483972" y="4329213"/>
            <a:ext cx="272329" cy="485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hthoek 66">
            <a:extLst>
              <a:ext uri="{FF2B5EF4-FFF2-40B4-BE49-F238E27FC236}">
                <a16:creationId xmlns:a16="http://schemas.microsoft.com/office/drawing/2014/main" id="{A78593A3-134D-4F32-B0CF-47B7E7739AF8}"/>
              </a:ext>
            </a:extLst>
          </p:cNvPr>
          <p:cNvSpPr/>
          <p:nvPr/>
        </p:nvSpPr>
        <p:spPr>
          <a:xfrm>
            <a:off x="4043331" y="4811506"/>
            <a:ext cx="1796219" cy="616424"/>
          </a:xfrm>
          <a:prstGeom prst="rect">
            <a:avLst/>
          </a:prstGeom>
          <a:solidFill>
            <a:srgbClr val="DAE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Bekostiging, diploma</a:t>
            </a:r>
          </a:p>
        </p:txBody>
      </p:sp>
      <p:sp>
        <p:nvSpPr>
          <p:cNvPr id="85" name="Tekstvak 84">
            <a:extLst>
              <a:ext uri="{FF2B5EF4-FFF2-40B4-BE49-F238E27FC236}">
                <a16:creationId xmlns:a16="http://schemas.microsoft.com/office/drawing/2014/main" id="{6640944E-8820-480E-8793-1DD7E52E768A}"/>
              </a:ext>
            </a:extLst>
          </p:cNvPr>
          <p:cNvSpPr txBox="1"/>
          <p:nvPr/>
        </p:nvSpPr>
        <p:spPr>
          <a:xfrm rot="5400000">
            <a:off x="8429844" y="5414785"/>
            <a:ext cx="2400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dirty="0">
                <a:solidFill>
                  <a:srgbClr val="FFC000"/>
                </a:solidFill>
              </a:rPr>
              <a:t>SBB richt proces erkenning in</a:t>
            </a:r>
          </a:p>
        </p:txBody>
      </p:sp>
      <p:cxnSp>
        <p:nvCxnSpPr>
          <p:cNvPr id="94" name="Rechte verbindingslijn met pijl 93">
            <a:extLst>
              <a:ext uri="{FF2B5EF4-FFF2-40B4-BE49-F238E27FC236}">
                <a16:creationId xmlns:a16="http://schemas.microsoft.com/office/drawing/2014/main" id="{23EBF406-53B8-4440-96B2-630EA911800D}"/>
              </a:ext>
            </a:extLst>
          </p:cNvPr>
          <p:cNvCxnSpPr>
            <a:cxnSpLocks/>
          </p:cNvCxnSpPr>
          <p:nvPr/>
        </p:nvCxnSpPr>
        <p:spPr>
          <a:xfrm>
            <a:off x="9337353" y="4485071"/>
            <a:ext cx="5359" cy="2307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kstvak 99">
            <a:extLst>
              <a:ext uri="{FF2B5EF4-FFF2-40B4-BE49-F238E27FC236}">
                <a16:creationId xmlns:a16="http://schemas.microsoft.com/office/drawing/2014/main" id="{F547BF77-1868-44BE-8E2E-6F7661E762A1}"/>
              </a:ext>
            </a:extLst>
          </p:cNvPr>
          <p:cNvSpPr txBox="1"/>
          <p:nvPr/>
        </p:nvSpPr>
        <p:spPr>
          <a:xfrm>
            <a:off x="1573223" y="4077052"/>
            <a:ext cx="1716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1800" b="1" dirty="0"/>
              <a:t>CONFERENTIE</a:t>
            </a:r>
            <a:endParaRPr lang="nl-NL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56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338D7A09-3558-4BC0-AE0A-EFA421793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114" y="2211559"/>
            <a:ext cx="7232420" cy="406823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08F4123-B1C6-6375-289C-1A0CD3F5F405}"/>
              </a:ext>
            </a:extLst>
          </p:cNvPr>
          <p:cNvSpPr txBox="1"/>
          <p:nvPr/>
        </p:nvSpPr>
        <p:spPr>
          <a:xfrm>
            <a:off x="371453" y="578204"/>
            <a:ext cx="1136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Vraagbeantwoording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38362D0-B977-8C33-48AD-F666C3FC132F}"/>
              </a:ext>
            </a:extLst>
          </p:cNvPr>
          <p:cNvSpPr txBox="1"/>
          <p:nvPr/>
        </p:nvSpPr>
        <p:spPr>
          <a:xfrm>
            <a:off x="668215" y="2579077"/>
            <a:ext cx="3423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/>
              <a:t>Stel je vraag!</a:t>
            </a:r>
          </a:p>
        </p:txBody>
      </p:sp>
    </p:spTree>
    <p:extLst>
      <p:ext uri="{BB962C8B-B14F-4D97-AF65-F5344CB8AC3E}">
        <p14:creationId xmlns:p14="http://schemas.microsoft.com/office/powerpoint/2010/main" val="3630521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96D2EB-21CE-441E-88C1-EC67F24FA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83923" cy="1899912"/>
          </a:xfrm>
        </p:spPr>
        <p:txBody>
          <a:bodyPr>
            <a:normAutofit/>
          </a:bodyPr>
          <a:lstStyle/>
          <a:p>
            <a:r>
              <a:rPr lang="nl-NL" sz="3600" b="1" dirty="0"/>
              <a:t>Samenvatting &amp; afsluiting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23DF27A5-D44B-255A-D3A9-77163485F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SAVE THE DATE: </a:t>
            </a:r>
            <a:br>
              <a:rPr lang="en-US" b="1" dirty="0"/>
            </a:br>
            <a:br>
              <a:rPr lang="en-US" b="1" dirty="0"/>
            </a:br>
            <a:r>
              <a:rPr lang="en-US" b="1" dirty="0" err="1"/>
              <a:t>Woensdag</a:t>
            </a:r>
            <a:r>
              <a:rPr lang="en-US" b="1" dirty="0"/>
              <a:t> 23 November</a:t>
            </a:r>
            <a:br>
              <a:rPr lang="en-US" b="1" dirty="0"/>
            </a:br>
            <a:r>
              <a:rPr lang="en-US" b="1" dirty="0" err="1"/>
              <a:t>Najaarsconferentie</a:t>
            </a:r>
            <a:br>
              <a:rPr lang="en-US" b="1" dirty="0"/>
            </a:br>
            <a:r>
              <a:rPr lang="en-US" b="1" dirty="0"/>
              <a:t>09.00-17.30 </a:t>
            </a:r>
            <a:r>
              <a:rPr lang="en-US" b="1" dirty="0" err="1"/>
              <a:t>uur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65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F3494C0-ABDD-4C4D-8C46-49B8F20C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Vergaderprotocol</a:t>
            </a:r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604EFBEA-CC17-4A73-B7D8-FC9C1CD355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9D622C3-EE4F-4FB9-94FB-55056352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nl-NL" smtClean="0"/>
              <a:pPr/>
              <a:t>2</a:t>
            </a:fld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A0A42B39-0766-4F4B-A34B-BB2763340D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DF22B63F-4946-4BFF-AC08-8DA74D6F4AD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1" name="Tijdelijke aanduiding voor afbeelding 20">
            <a:extLst>
              <a:ext uri="{FF2B5EF4-FFF2-40B4-BE49-F238E27FC236}">
                <a16:creationId xmlns:a16="http://schemas.microsoft.com/office/drawing/2014/main" id="{73108B34-C513-4CBC-8E40-E18C4DE878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67210A07-7481-46A1-B09E-F9F93C712DA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35029EA-84ED-49E1-8BA7-6C8F1CF00E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/>
              <a:t>Zet</a:t>
            </a:r>
            <a:r>
              <a:rPr lang="en-US" dirty="0"/>
              <a:t> de </a:t>
            </a:r>
            <a:r>
              <a:rPr lang="en-US" dirty="0" err="1"/>
              <a:t>microfoon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je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woord</a:t>
            </a:r>
            <a:r>
              <a:rPr lang="en-US" dirty="0"/>
              <a:t> bent.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EB4F411-941F-4D75-B584-0BC7D73C97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/of </a:t>
            </a:r>
            <a:r>
              <a:rPr lang="en-US" dirty="0" err="1"/>
              <a:t>opmerkingen</a:t>
            </a:r>
            <a:r>
              <a:rPr lang="en-US" dirty="0"/>
              <a:t> steek </a:t>
            </a:r>
            <a:r>
              <a:rPr lang="en-US" dirty="0" err="1"/>
              <a:t>jouw</a:t>
            </a:r>
            <a:r>
              <a:rPr lang="en-US" dirty="0"/>
              <a:t> hand op. De host </a:t>
            </a:r>
            <a:r>
              <a:rPr lang="en-US" dirty="0" err="1"/>
              <a:t>geeft</a:t>
            </a:r>
            <a:r>
              <a:rPr lang="en-US" dirty="0"/>
              <a:t> je het </a:t>
            </a:r>
            <a:r>
              <a:rPr lang="en-US" dirty="0" err="1"/>
              <a:t>woord</a:t>
            </a:r>
            <a:r>
              <a:rPr lang="en-US" dirty="0"/>
              <a:t>.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2912E735-D19D-41E6-AB0A-6A9445DE27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err="1"/>
              <a:t>Graag</a:t>
            </a:r>
            <a:r>
              <a:rPr lang="en-US" dirty="0"/>
              <a:t> de camera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je </a:t>
            </a:r>
            <a:r>
              <a:rPr lang="en-US" dirty="0" err="1"/>
              <a:t>aan</a:t>
            </a:r>
            <a:r>
              <a:rPr lang="en-US" dirty="0"/>
              <a:t> het </a:t>
            </a:r>
            <a:r>
              <a:rPr lang="en-US" dirty="0" err="1"/>
              <a:t>woord</a:t>
            </a:r>
            <a:r>
              <a:rPr lang="en-US" dirty="0"/>
              <a:t> bent of het </a:t>
            </a:r>
            <a:r>
              <a:rPr lang="en-US" dirty="0" err="1"/>
              <a:t>woord</a:t>
            </a:r>
            <a:r>
              <a:rPr lang="en-US" dirty="0"/>
              <a:t> </a:t>
            </a:r>
            <a:r>
              <a:rPr lang="en-US" dirty="0" err="1"/>
              <a:t>krijgt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74A0784-BFA7-4DC3-B93D-25E0B814713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15732" y="4598181"/>
            <a:ext cx="2156235" cy="1814341"/>
          </a:xfrm>
        </p:spPr>
        <p:txBody>
          <a:bodyPr/>
          <a:lstStyle/>
          <a:p>
            <a:r>
              <a:rPr lang="en-US" sz="1600" dirty="0" err="1"/>
              <a:t>Vragen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opmerkingen</a:t>
            </a:r>
            <a:r>
              <a:rPr lang="en-US" sz="1600" dirty="0"/>
              <a:t> </a:t>
            </a:r>
            <a:r>
              <a:rPr lang="en-US" sz="1600" dirty="0" err="1"/>
              <a:t>kunnen</a:t>
            </a:r>
            <a:r>
              <a:rPr lang="en-US" sz="1600" dirty="0"/>
              <a:t> </a:t>
            </a:r>
            <a:r>
              <a:rPr lang="en-US" sz="1600" dirty="0" err="1"/>
              <a:t>ook</a:t>
            </a:r>
            <a:r>
              <a:rPr lang="en-US" sz="1600" dirty="0"/>
              <a:t> in de chat </a:t>
            </a:r>
            <a:r>
              <a:rPr lang="en-US" sz="1600" dirty="0" err="1"/>
              <a:t>aangegeven</a:t>
            </a:r>
            <a:r>
              <a:rPr lang="en-US" sz="1600" dirty="0"/>
              <a:t> </a:t>
            </a:r>
            <a:r>
              <a:rPr lang="en-US" sz="1600" dirty="0" err="1"/>
              <a:t>worden</a:t>
            </a:r>
            <a:r>
              <a:rPr lang="en-US" sz="1600" dirty="0"/>
              <a:t>. De </a:t>
            </a:r>
            <a:r>
              <a:rPr lang="en-US" sz="1600" dirty="0" err="1"/>
              <a:t>voorzitter</a:t>
            </a:r>
            <a:r>
              <a:rPr lang="en-US" sz="1600" dirty="0"/>
              <a:t> </a:t>
            </a:r>
            <a:r>
              <a:rPr lang="en-US" sz="1600" dirty="0" err="1"/>
              <a:t>komt</a:t>
            </a:r>
            <a:r>
              <a:rPr lang="en-US" sz="1600" dirty="0"/>
              <a:t> er dan op </a:t>
            </a:r>
            <a:r>
              <a:rPr lang="en-US" sz="1600" dirty="0" err="1"/>
              <a:t>terug</a:t>
            </a:r>
            <a:r>
              <a:rPr lang="en-US" sz="1600" dirty="0"/>
              <a:t>.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53FB075-C7D3-4AE0-8E3A-493E52D4AD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9" r="2" b="2"/>
          <a:stretch/>
        </p:blipFill>
        <p:spPr>
          <a:xfrm>
            <a:off x="4064028" y="2056610"/>
            <a:ext cx="1405742" cy="1162644"/>
          </a:xfrm>
          <a:prstGeom prst="rect">
            <a:avLst/>
          </a:prstGeom>
          <a:noFill/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69E1B54-046A-4312-A9D2-1ABBB0D265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425" r="-2" b="13524"/>
          <a:stretch/>
        </p:blipFill>
        <p:spPr>
          <a:xfrm>
            <a:off x="1642549" y="2123481"/>
            <a:ext cx="1059466" cy="876250"/>
          </a:xfrm>
          <a:prstGeom prst="rect">
            <a:avLst/>
          </a:prstGeom>
          <a:noFill/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AD2B07C-9504-4BB1-96A0-7A95E182DC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83" b="1"/>
          <a:stretch/>
        </p:blipFill>
        <p:spPr>
          <a:xfrm>
            <a:off x="6667333" y="2046738"/>
            <a:ext cx="1405742" cy="1162644"/>
          </a:xfrm>
          <a:prstGeom prst="rect">
            <a:avLst/>
          </a:prstGeom>
          <a:noFill/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C32D6F90-1893-445A-8B9B-0F636861D3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6667" y="2056610"/>
            <a:ext cx="1114363" cy="1162644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DC832806-0A30-4117-9055-1A7074BEC075}"/>
              </a:ext>
            </a:extLst>
          </p:cNvPr>
          <p:cNvSpPr txBox="1"/>
          <p:nvPr/>
        </p:nvSpPr>
        <p:spPr>
          <a:xfrm>
            <a:off x="4264344" y="6315698"/>
            <a:ext cx="374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Hartelijk dank voor de medewerking!</a:t>
            </a:r>
          </a:p>
        </p:txBody>
      </p:sp>
    </p:spTree>
    <p:extLst>
      <p:ext uri="{BB962C8B-B14F-4D97-AF65-F5344CB8AC3E}">
        <p14:creationId xmlns:p14="http://schemas.microsoft.com/office/powerpoint/2010/main" val="3462884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3E60C6D-4E85-4E14-BCDF-BF15C241F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r>
              <a:rPr lang="en-US" sz="2400" dirty="0"/>
              <a:t>Welkom bij het </a:t>
            </a:r>
            <a:r>
              <a:rPr lang="en-US" sz="2400" dirty="0" err="1"/>
              <a:t>bijpraatuur</a:t>
            </a:r>
            <a:r>
              <a:rPr lang="en-US" sz="2400" dirty="0"/>
              <a:t> ‘</a:t>
            </a:r>
            <a:r>
              <a:rPr lang="en-US" sz="2400" dirty="0" err="1"/>
              <a:t>Herziening</a:t>
            </a:r>
            <a:r>
              <a:rPr lang="en-US" sz="2400" dirty="0"/>
              <a:t> </a:t>
            </a:r>
            <a:r>
              <a:rPr lang="en-US" sz="2400" dirty="0" err="1"/>
              <a:t>kwalificatiestructuur</a:t>
            </a:r>
            <a:r>
              <a:rPr lang="en-US" sz="2400" dirty="0"/>
              <a:t> </a:t>
            </a:r>
            <a:r>
              <a:rPr lang="en-US" sz="2400" dirty="0" err="1"/>
              <a:t>Metaalopleidingen</a:t>
            </a:r>
            <a:r>
              <a:rPr lang="en-US" sz="2400" dirty="0"/>
              <a:t>’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D42D292-4C48-479B-9E59-E29CD9871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Tijdelijke aanduiding voor afbeelding 10" descr="Zandloper en een kalender">
            <a:extLst>
              <a:ext uri="{FF2B5EF4-FFF2-40B4-BE49-F238E27FC236}">
                <a16:creationId xmlns:a16="http://schemas.microsoft.com/office/drawing/2014/main" id="{96E90A3D-C8BC-46C2-AF92-7659E41C12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5425" r="15425"/>
          <a:stretch>
            <a:fillRect/>
          </a:stretch>
        </p:blipFill>
        <p:spPr>
          <a:xfrm>
            <a:off x="698353" y="1960901"/>
            <a:ext cx="4436355" cy="4298421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D6EB617-E017-4B26-9576-8578E948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294" y="1946684"/>
            <a:ext cx="5397237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100" dirty="0" err="1">
                <a:effectLst/>
              </a:rPr>
              <a:t>Programma</a:t>
            </a:r>
            <a:endParaRPr lang="en-US" sz="1100" dirty="0">
              <a:effectLst/>
            </a:endParaRPr>
          </a:p>
          <a:p>
            <a:pPr marL="0"/>
            <a:endParaRPr lang="en-US" sz="1100" dirty="0">
              <a:effectLst/>
            </a:endParaRPr>
          </a:p>
          <a:p>
            <a:r>
              <a:rPr lang="en-US" sz="1400" dirty="0">
                <a:effectLst/>
              </a:rPr>
              <a:t>16.00-16.05 </a:t>
            </a:r>
            <a:r>
              <a:rPr lang="en-US" sz="1400" dirty="0" err="1">
                <a:effectLst/>
              </a:rPr>
              <a:t>uur</a:t>
            </a:r>
            <a:r>
              <a:rPr lang="en-US" sz="1400" dirty="0">
                <a:effectLst/>
              </a:rPr>
              <a:t>          </a:t>
            </a:r>
            <a:r>
              <a:rPr lang="en-US" sz="1400" b="1" dirty="0">
                <a:effectLst/>
              </a:rPr>
              <a:t> Welkom </a:t>
            </a:r>
            <a:r>
              <a:rPr lang="en-US" sz="1400" dirty="0">
                <a:effectLst/>
              </a:rPr>
              <a:t>– </a:t>
            </a:r>
            <a:r>
              <a:rPr lang="en-US" sz="1400" dirty="0"/>
              <a:t>Bob Klaasen, </a:t>
            </a:r>
            <a:r>
              <a:rPr lang="en-US" sz="1400" dirty="0" err="1"/>
              <a:t>beleidsadviseur</a:t>
            </a:r>
            <a:r>
              <a:rPr lang="en-US" sz="1400" dirty="0"/>
              <a:t>                                 		</a:t>
            </a:r>
            <a:r>
              <a:rPr lang="en-US" sz="1400" dirty="0" err="1"/>
              <a:t>bedrijfstakgroep</a:t>
            </a:r>
            <a:r>
              <a:rPr lang="en-US" sz="1400" dirty="0"/>
              <a:t> Techniek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Gebouwde</a:t>
            </a:r>
            <a:r>
              <a:rPr lang="en-US" sz="1400" dirty="0"/>
              <a:t> 		</a:t>
            </a:r>
            <a:r>
              <a:rPr lang="en-US" sz="1400" dirty="0" err="1"/>
              <a:t>Omgeving</a:t>
            </a:r>
            <a:r>
              <a:rPr lang="en-US" sz="1400" dirty="0"/>
              <a:t>, MBO Raad</a:t>
            </a:r>
            <a:endParaRPr lang="en-US" sz="1400" dirty="0">
              <a:effectLst/>
            </a:endParaRPr>
          </a:p>
          <a:p>
            <a:r>
              <a:rPr lang="en-US" sz="1400" dirty="0">
                <a:effectLst/>
              </a:rPr>
              <a:t>16.05-16.10 </a:t>
            </a:r>
            <a:r>
              <a:rPr lang="en-US" sz="1400" dirty="0" err="1">
                <a:effectLst/>
              </a:rPr>
              <a:t>uur</a:t>
            </a:r>
            <a:r>
              <a:rPr lang="en-US" sz="1400" dirty="0"/>
              <a:t>	</a:t>
            </a:r>
            <a:r>
              <a:rPr lang="en-US" sz="1400" b="1" dirty="0" err="1"/>
              <a:t>Aanleiding</a:t>
            </a:r>
            <a:r>
              <a:rPr lang="en-US" sz="1400" b="1" dirty="0"/>
              <a:t> </a:t>
            </a:r>
            <a:r>
              <a:rPr lang="en-US" sz="1400" b="1" dirty="0" err="1"/>
              <a:t>herziening</a:t>
            </a:r>
            <a:r>
              <a:rPr lang="en-US" sz="1400" b="1" dirty="0"/>
              <a:t> </a:t>
            </a:r>
            <a:r>
              <a:rPr lang="en-US" sz="1200" dirty="0">
                <a:effectLst/>
              </a:rPr>
              <a:t>	(</a:t>
            </a:r>
            <a:r>
              <a:rPr lang="en-US" sz="1200" dirty="0" err="1">
                <a:effectLst/>
              </a:rPr>
              <a:t>animatiefilm</a:t>
            </a:r>
            <a:r>
              <a:rPr lang="en-US" sz="1200" dirty="0">
                <a:effectLst/>
              </a:rPr>
              <a:t>)		    </a:t>
            </a:r>
          </a:p>
          <a:p>
            <a:r>
              <a:rPr lang="en-US" sz="1400" dirty="0">
                <a:effectLst/>
              </a:rPr>
              <a:t>16.10-16.25 </a:t>
            </a:r>
            <a:r>
              <a:rPr lang="en-US" sz="1400" dirty="0" err="1">
                <a:effectLst/>
              </a:rPr>
              <a:t>uur</a:t>
            </a:r>
            <a:r>
              <a:rPr lang="en-US" sz="1400" dirty="0">
                <a:effectLst/>
              </a:rPr>
              <a:t>         </a:t>
            </a:r>
            <a:r>
              <a:rPr lang="en-US" sz="1400" b="1" dirty="0">
                <a:effectLst/>
              </a:rPr>
              <a:t>  </a:t>
            </a:r>
            <a:r>
              <a:rPr lang="en-US" sz="1400" b="1" dirty="0" err="1"/>
              <a:t>Drie</a:t>
            </a:r>
            <a:r>
              <a:rPr lang="en-US" sz="1400" b="1" dirty="0"/>
              <a:t> </a:t>
            </a:r>
            <a:r>
              <a:rPr lang="en-US" sz="1400" b="1" dirty="0" err="1"/>
              <a:t>nieuwe</a:t>
            </a:r>
            <a:r>
              <a:rPr lang="en-US" sz="1400" b="1" dirty="0"/>
              <a:t> </a:t>
            </a:r>
            <a:r>
              <a:rPr lang="en-US" sz="1400" b="1" dirty="0" err="1"/>
              <a:t>kwalificatiedossiers</a:t>
            </a:r>
            <a:r>
              <a:rPr lang="en-US" sz="1400" dirty="0"/>
              <a:t>; </a:t>
            </a:r>
            <a:br>
              <a:rPr lang="en-US" sz="1400" dirty="0"/>
            </a:br>
            <a:r>
              <a:rPr lang="en-US" sz="1400" dirty="0"/>
              <a:t>		</a:t>
            </a:r>
            <a:r>
              <a:rPr lang="en-US" sz="1400" dirty="0" err="1"/>
              <a:t>oude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nieuwe</a:t>
            </a:r>
            <a:r>
              <a:rPr lang="en-US" sz="1400" dirty="0"/>
              <a:t> </a:t>
            </a:r>
            <a:r>
              <a:rPr lang="en-US" sz="1400" dirty="0" err="1"/>
              <a:t>situatie</a:t>
            </a:r>
            <a:r>
              <a:rPr lang="en-US" sz="1400" dirty="0"/>
              <a:t>, </a:t>
            </a:r>
            <a:r>
              <a:rPr lang="en-US" sz="1400" dirty="0">
                <a:effectLst/>
              </a:rPr>
              <a:t>Louis Rutten, 		</a:t>
            </a:r>
            <a:r>
              <a:rPr lang="en-US" sz="1400" dirty="0" err="1">
                <a:effectLst/>
              </a:rPr>
              <a:t>Onderwijskundig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adviseur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bij</a:t>
            </a:r>
            <a:r>
              <a:rPr lang="en-US" sz="1400" dirty="0">
                <a:effectLst/>
              </a:rPr>
              <a:t> 			</a:t>
            </a:r>
            <a:r>
              <a:rPr lang="en-US" sz="1400" dirty="0" err="1">
                <a:effectLst/>
              </a:rPr>
              <a:t>Samenwerkingsorganisatie</a:t>
            </a:r>
            <a:r>
              <a:rPr lang="en-US" sz="1400" dirty="0">
                <a:effectLst/>
              </a:rPr>
              <a:t> </a:t>
            </a:r>
            <a:r>
              <a:rPr lang="en-US" sz="1400" dirty="0" err="1">
                <a:effectLst/>
              </a:rPr>
              <a:t>Beroepsonderwijs</a:t>
            </a:r>
            <a:r>
              <a:rPr lang="en-US" sz="1400" dirty="0">
                <a:effectLst/>
              </a:rPr>
              <a:t> 		</a:t>
            </a:r>
            <a:r>
              <a:rPr lang="en-US" sz="1400" dirty="0" err="1">
                <a:effectLst/>
              </a:rPr>
              <a:t>Bedrijfsleven</a:t>
            </a:r>
            <a:r>
              <a:rPr lang="en-US" sz="1400" dirty="0">
                <a:effectLst/>
              </a:rPr>
              <a:t> (SBB)</a:t>
            </a:r>
          </a:p>
          <a:p>
            <a:r>
              <a:rPr lang="en-US" sz="1400" dirty="0">
                <a:effectLst/>
              </a:rPr>
              <a:t>16.25-16.35 </a:t>
            </a:r>
            <a:r>
              <a:rPr lang="en-US" sz="1400" dirty="0" err="1">
                <a:effectLst/>
              </a:rPr>
              <a:t>uur</a:t>
            </a:r>
            <a:r>
              <a:rPr lang="en-US" sz="1400" dirty="0"/>
              <a:t>	</a:t>
            </a:r>
            <a:r>
              <a:rPr lang="en-US" sz="1400" b="1" dirty="0" err="1"/>
              <a:t>Vervolgstappen</a:t>
            </a:r>
            <a:r>
              <a:rPr lang="en-US" sz="1400" b="1" dirty="0"/>
              <a:t> </a:t>
            </a:r>
            <a:r>
              <a:rPr lang="en-US" sz="1400" b="1" dirty="0" err="1"/>
              <a:t>voor</a:t>
            </a:r>
            <a:r>
              <a:rPr lang="en-US" sz="1400" b="1" dirty="0"/>
              <a:t> </a:t>
            </a:r>
            <a:r>
              <a:rPr lang="en-US" sz="1400" b="1" dirty="0" err="1"/>
              <a:t>implementatie</a:t>
            </a:r>
            <a:r>
              <a:rPr lang="en-US" sz="1400" b="1" dirty="0"/>
              <a:t> </a:t>
            </a:r>
            <a:br>
              <a:rPr lang="en-US" sz="1400" b="1" dirty="0"/>
            </a:br>
            <a:r>
              <a:rPr lang="en-US" sz="1400" b="1" dirty="0"/>
              <a:t>		</a:t>
            </a:r>
            <a:r>
              <a:rPr lang="en-US" sz="1400" b="1" dirty="0" err="1"/>
              <a:t>schooljaar</a:t>
            </a:r>
            <a:r>
              <a:rPr lang="en-US" sz="1400" b="1" dirty="0"/>
              <a:t> 2023-2024 </a:t>
            </a:r>
            <a:r>
              <a:rPr lang="en-US" sz="1400" dirty="0"/>
              <a:t>– Hanneke 			Ackermann</a:t>
            </a:r>
            <a:endParaRPr lang="en-US" sz="1400" dirty="0">
              <a:effectLst/>
            </a:endParaRPr>
          </a:p>
          <a:p>
            <a:r>
              <a:rPr lang="en-US" sz="1400" dirty="0">
                <a:effectLst/>
              </a:rPr>
              <a:t>16.35-16.55 </a:t>
            </a:r>
            <a:r>
              <a:rPr lang="en-US" sz="1400" dirty="0" err="1">
                <a:effectLst/>
              </a:rPr>
              <a:t>uur</a:t>
            </a:r>
            <a:r>
              <a:rPr lang="en-US" sz="1400" dirty="0"/>
              <a:t>	</a:t>
            </a:r>
            <a:r>
              <a:rPr lang="en-US" sz="1400" b="1" dirty="0" err="1">
                <a:effectLst/>
              </a:rPr>
              <a:t>Vraagbeantwoording</a:t>
            </a:r>
            <a:r>
              <a:rPr lang="en-US" sz="1400" b="1" dirty="0">
                <a:effectLst/>
              </a:rPr>
              <a:t> door experts</a:t>
            </a:r>
          </a:p>
          <a:p>
            <a:r>
              <a:rPr lang="en-US" sz="1400" dirty="0">
                <a:effectLst/>
              </a:rPr>
              <a:t>16.55 - 17.00 </a:t>
            </a:r>
            <a:r>
              <a:rPr lang="en-US" sz="1400" dirty="0" err="1">
                <a:effectLst/>
              </a:rPr>
              <a:t>uur</a:t>
            </a:r>
            <a:r>
              <a:rPr lang="en-US" sz="1400" dirty="0">
                <a:effectLst/>
              </a:rPr>
              <a:t> 	</a:t>
            </a:r>
            <a:r>
              <a:rPr lang="en-US" sz="1400" b="1" dirty="0" err="1">
                <a:effectLst/>
              </a:rPr>
              <a:t>Samenvatting</a:t>
            </a:r>
            <a:r>
              <a:rPr lang="en-US" sz="1400" b="1" dirty="0">
                <a:effectLst/>
              </a:rPr>
              <a:t> &amp; </a:t>
            </a:r>
            <a:r>
              <a:rPr lang="en-US" sz="1400" b="1" dirty="0" err="1">
                <a:effectLst/>
              </a:rPr>
              <a:t>afsluiting</a:t>
            </a:r>
            <a:r>
              <a:rPr lang="en-US" sz="1400" b="1" dirty="0">
                <a:effectLst/>
              </a:rPr>
              <a:t>      </a:t>
            </a:r>
            <a:r>
              <a:rPr lang="en-US" sz="1400" b="1" dirty="0"/>
              <a:t>         </a:t>
            </a:r>
          </a:p>
          <a:p>
            <a:pPr marL="0" lvl="0">
              <a:spcBef>
                <a:spcPts val="345"/>
              </a:spcBef>
              <a:spcAft>
                <a:spcPts val="0"/>
              </a:spcAft>
              <a:buSzPts val="1000"/>
              <a:tabLst>
                <a:tab pos="524510" algn="l"/>
                <a:tab pos="525145" algn="l"/>
              </a:tabLst>
            </a:pPr>
            <a:endParaRPr lang="en-US" sz="1100" dirty="0"/>
          </a:p>
          <a:p>
            <a:pPr marL="0"/>
            <a:endParaRPr lang="en-US" sz="1100" dirty="0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33DF362-939D-4EEE-8DC4-6B54607E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3DC2DEF-D2FE-4B45-ABA4-9F153FD1C98A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1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B13A27E4-4D80-DE84-0C3B-9C74CB7AC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33" y="3356695"/>
            <a:ext cx="5875867" cy="3278507"/>
          </a:xfrm>
          <a:prstGeom prst="rect">
            <a:avLst/>
          </a:prstGeom>
        </p:spPr>
      </p:pic>
      <p:pic>
        <p:nvPicPr>
          <p:cNvPr id="4" name="Tijdelijke aanduiding voor inhoud 5">
            <a:extLst>
              <a:ext uri="{FF2B5EF4-FFF2-40B4-BE49-F238E27FC236}">
                <a16:creationId xmlns:a16="http://schemas.microsoft.com/office/drawing/2014/main" id="{2E664BB5-8C30-49AE-39F4-961E15073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87" y="284775"/>
            <a:ext cx="5432580" cy="2760560"/>
          </a:xfrm>
          <a:prstGeom prst="rect">
            <a:avLst/>
          </a:prstGeom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ijdelijke aanduiding voor inhoud 3">
            <a:extLst>
              <a:ext uri="{FF2B5EF4-FFF2-40B4-BE49-F238E27FC236}">
                <a16:creationId xmlns:a16="http://schemas.microsoft.com/office/drawing/2014/main" id="{2F6F8FB3-DC81-CFDC-9C7E-03589F3178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54" r="-1" b="-1"/>
          <a:stretch/>
        </p:blipFill>
        <p:spPr>
          <a:xfrm>
            <a:off x="6308034" y="677727"/>
            <a:ext cx="5426764" cy="535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C7B8FB5B-314A-4825-80F8-03C71E333827}"/>
              </a:ext>
            </a:extLst>
          </p:cNvPr>
          <p:cNvSpPr txBox="1"/>
          <p:nvPr/>
        </p:nvSpPr>
        <p:spPr>
          <a:xfrm>
            <a:off x="371453" y="534455"/>
            <a:ext cx="6595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3600" b="1" dirty="0"/>
          </a:p>
          <a:p>
            <a:r>
              <a:rPr lang="nl-NL" sz="3600" b="1" dirty="0"/>
              <a:t>Aanleiding herziening en voordelen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2B668FA-B1F1-4C29-8178-16A2AFFA0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196" y="1913910"/>
            <a:ext cx="7839351" cy="440963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68F141E-8FEE-FC81-A1B3-550ED652D3D0}"/>
              </a:ext>
            </a:extLst>
          </p:cNvPr>
          <p:cNvSpPr txBox="1"/>
          <p:nvPr/>
        </p:nvSpPr>
        <p:spPr>
          <a:xfrm>
            <a:off x="371453" y="2110154"/>
            <a:ext cx="3309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hlinkClick r:id="rId4"/>
              </a:rPr>
              <a:t>Animatievideo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419155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C7B8FB5B-314A-4825-80F8-03C71E333827}"/>
              </a:ext>
            </a:extLst>
          </p:cNvPr>
          <p:cNvSpPr txBox="1"/>
          <p:nvPr/>
        </p:nvSpPr>
        <p:spPr>
          <a:xfrm>
            <a:off x="371453" y="534455"/>
            <a:ext cx="11094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effectLst/>
              </a:rPr>
              <a:t>D</a:t>
            </a:r>
            <a:r>
              <a:rPr lang="en-US" sz="3600" b="1" dirty="0" err="1"/>
              <a:t>rie</a:t>
            </a:r>
            <a:r>
              <a:rPr lang="en-US" sz="3600" b="1" dirty="0"/>
              <a:t> </a:t>
            </a:r>
            <a:r>
              <a:rPr lang="en-US" sz="3600" b="1" dirty="0" err="1"/>
              <a:t>nieuwe</a:t>
            </a:r>
            <a:r>
              <a:rPr lang="en-US" sz="3600" b="1" dirty="0"/>
              <a:t> </a:t>
            </a:r>
            <a:r>
              <a:rPr lang="en-US" sz="3600" b="1" dirty="0" err="1"/>
              <a:t>kwalificatiedossiers</a:t>
            </a:r>
            <a:r>
              <a:rPr lang="en-US" sz="3600" dirty="0"/>
              <a:t>; </a:t>
            </a:r>
            <a:r>
              <a:rPr lang="en-US" sz="3600" dirty="0" err="1"/>
              <a:t>oude</a:t>
            </a:r>
            <a:r>
              <a:rPr lang="en-US" sz="3600" dirty="0"/>
              <a:t> </a:t>
            </a:r>
            <a:r>
              <a:rPr lang="en-US" sz="3600" dirty="0" err="1"/>
              <a:t>en</a:t>
            </a:r>
            <a:r>
              <a:rPr lang="en-US" sz="3600" dirty="0"/>
              <a:t> </a:t>
            </a:r>
            <a:r>
              <a:rPr lang="en-US" sz="3600" dirty="0" err="1"/>
              <a:t>nieuwe</a:t>
            </a:r>
            <a:r>
              <a:rPr lang="en-US" sz="3600" dirty="0"/>
              <a:t> </a:t>
            </a:r>
            <a:r>
              <a:rPr lang="en-US" sz="3600" dirty="0" err="1"/>
              <a:t>situatie</a:t>
            </a:r>
            <a:endParaRPr lang="nl-NL" sz="36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48C8BEA-9C18-4E66-8ED0-86C1BCDA5191}"/>
              </a:ext>
            </a:extLst>
          </p:cNvPr>
          <p:cNvSpPr txBox="1"/>
          <p:nvPr/>
        </p:nvSpPr>
        <p:spPr>
          <a:xfrm>
            <a:off x="371453" y="1963685"/>
            <a:ext cx="3949824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Louis Rutten </a:t>
            </a:r>
          </a:p>
          <a:p>
            <a:endParaRPr lang="nl-NL" sz="2400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nl-NL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Onderwijskundig adviseur bij Samenwerkingsorganisatie Beroepsonderwijs Bedrijfsleven (SBB)</a:t>
            </a:r>
            <a:endParaRPr lang="nl-NL" sz="2400" b="1" i="1" dirty="0">
              <a:cs typeface="Calibri Light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38D7A09-3558-4BC0-AE0A-EFA421793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114" y="2211559"/>
            <a:ext cx="7232420" cy="406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9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B7AA94DE-A556-FB6A-9212-B5B3A7B1DF4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b="1" dirty="0"/>
              <a:t>Modernisering kwalificatiestructuur </a:t>
            </a:r>
          </a:p>
          <a:p>
            <a:r>
              <a:rPr lang="nl-NL" sz="4000" b="1" dirty="0"/>
              <a:t>Metaal en </a:t>
            </a:r>
            <a:r>
              <a:rPr lang="nl-NL" sz="4000" b="1" dirty="0" err="1"/>
              <a:t>metalektro</a:t>
            </a:r>
            <a:r>
              <a:rPr lang="nl-NL" sz="4000" b="1" dirty="0"/>
              <a:t>  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A4C46919-7C8B-DB09-11D2-1D1879266301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Uitgangspunten:</a:t>
            </a:r>
          </a:p>
          <a:p>
            <a:r>
              <a:rPr lang="nl-NL" dirty="0"/>
              <a:t>Vereenvoudiging </a:t>
            </a:r>
          </a:p>
          <a:p>
            <a:r>
              <a:rPr lang="nl-NL" dirty="0"/>
              <a:t>Verruiming</a:t>
            </a:r>
          </a:p>
          <a:p>
            <a:r>
              <a:rPr lang="nl-NL" dirty="0"/>
              <a:t>Minder kwalificatiedossiers (van 7 naar 3)</a:t>
            </a:r>
          </a:p>
          <a:p>
            <a:r>
              <a:rPr lang="nl-NL" dirty="0"/>
              <a:t>Minder kwalificaties (van bijna 30 naar 8)</a:t>
            </a:r>
          </a:p>
          <a:p>
            <a:r>
              <a:rPr lang="nl-NL" dirty="0"/>
              <a:t>Drie dossiers (Productietechniek, </a:t>
            </a:r>
            <a:r>
              <a:rPr lang="nl-NL" dirty="0" err="1"/>
              <a:t>Mechatronica</a:t>
            </a:r>
            <a:r>
              <a:rPr lang="nl-NL" dirty="0"/>
              <a:t>, Engineering)</a:t>
            </a:r>
          </a:p>
          <a:p>
            <a:r>
              <a:rPr lang="nl-NL" dirty="0"/>
              <a:t>Alle opleidingen blijven mogelijk</a:t>
            </a:r>
          </a:p>
        </p:txBody>
      </p:sp>
    </p:spTree>
    <p:extLst>
      <p:ext uri="{BB962C8B-B14F-4D97-AF65-F5344CB8AC3E}">
        <p14:creationId xmlns:p14="http://schemas.microsoft.com/office/powerpoint/2010/main" val="299362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1D8391C4-5A5C-2E9B-1C25-F9C28A40FC35}"/>
              </a:ext>
            </a:extLst>
          </p:cNvPr>
          <p:cNvSpPr txBox="1">
            <a:spLocks/>
          </p:cNvSpPr>
          <p:nvPr/>
        </p:nvSpPr>
        <p:spPr>
          <a:xfrm>
            <a:off x="230188" y="38857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>
                <a:solidFill>
                  <a:srgbClr val="C00000"/>
                </a:solidFill>
              </a:rPr>
              <a:t>Veel kwalificaties onder één vlag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15D58B6E-CA7C-B76B-8791-25C067134427}"/>
              </a:ext>
            </a:extLst>
          </p:cNvPr>
          <p:cNvSpPr txBox="1">
            <a:spLocks/>
          </p:cNvSpPr>
          <p:nvPr/>
        </p:nvSpPr>
        <p:spPr>
          <a:xfrm>
            <a:off x="230188" y="1704609"/>
            <a:ext cx="5157787" cy="4758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rgbClr val="FF0000"/>
                </a:solidFill>
              </a:rPr>
              <a:t>Huidige kwalificaties 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9" name="Tijdelijke aanduiding voor inhoud 3">
            <a:extLst>
              <a:ext uri="{FF2B5EF4-FFF2-40B4-BE49-F238E27FC236}">
                <a16:creationId xmlns:a16="http://schemas.microsoft.com/office/drawing/2014/main" id="{F653ED73-6490-A2A4-4C54-7F98FF39C542}"/>
              </a:ext>
            </a:extLst>
          </p:cNvPr>
          <p:cNvSpPr txBox="1">
            <a:spLocks/>
          </p:cNvSpPr>
          <p:nvPr/>
        </p:nvSpPr>
        <p:spPr>
          <a:xfrm>
            <a:off x="230188" y="2528521"/>
            <a:ext cx="5180013" cy="39878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 err="1">
                <a:solidFill>
                  <a:srgbClr val="0070C0"/>
                </a:solidFill>
              </a:rPr>
              <a:t>Metaalbewerken</a:t>
            </a:r>
            <a:r>
              <a:rPr lang="nl-NL" sz="1800" dirty="0">
                <a:solidFill>
                  <a:srgbClr val="0070C0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800" dirty="0">
                <a:solidFill>
                  <a:schemeClr val="accent6">
                    <a:lumMod val="75000"/>
                  </a:schemeClr>
                </a:solidFill>
              </a:rPr>
              <a:t>Basis- en allround lasser(Allround) Constructiewerker  (Allround) Plaatwerker  (Allround) Pijpenbewerker  Scheepsmetaalbewerker Scheepsbouwer </a:t>
            </a:r>
            <a:br>
              <a:rPr lang="nl-NL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nl-NL" sz="1800" dirty="0">
                <a:solidFill>
                  <a:schemeClr val="accent6">
                    <a:lumMod val="75000"/>
                  </a:schemeClr>
                </a:solidFill>
              </a:rPr>
              <a:t>Constructie- en plaattechnoloog</a:t>
            </a:r>
          </a:p>
          <a:p>
            <a:r>
              <a:rPr lang="nl-NL" sz="1800" dirty="0">
                <a:solidFill>
                  <a:srgbClr val="0070C0"/>
                </a:solidFill>
              </a:rPr>
              <a:t>Precisietechniek: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800" dirty="0" err="1">
                <a:solidFill>
                  <a:schemeClr val="accent6">
                    <a:lumMod val="75000"/>
                  </a:schemeClr>
                </a:solidFill>
              </a:rPr>
              <a:t>Verspaner</a:t>
            </a:r>
            <a:br>
              <a:rPr lang="nl-NL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nl-NL" sz="1800" dirty="0">
                <a:solidFill>
                  <a:schemeClr val="accent6">
                    <a:lumMod val="75000"/>
                  </a:schemeClr>
                </a:solidFill>
              </a:rPr>
              <a:t>Allround </a:t>
            </a:r>
            <a:r>
              <a:rPr lang="nl-NL" sz="1800" dirty="0" err="1">
                <a:solidFill>
                  <a:schemeClr val="accent6">
                    <a:lumMod val="75000"/>
                  </a:schemeClr>
                </a:solidFill>
              </a:rPr>
              <a:t>precisieverspaner</a:t>
            </a:r>
            <a:br>
              <a:rPr lang="nl-NL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nl-NL" sz="1800" dirty="0">
                <a:solidFill>
                  <a:schemeClr val="accent6">
                    <a:lumMod val="75000"/>
                  </a:schemeClr>
                </a:solidFill>
              </a:rPr>
              <a:t>Instrumentmaker  Researchinstrumentmaker</a:t>
            </a:r>
            <a:br>
              <a:rPr lang="nl-NL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nl-NL" sz="1800" dirty="0" err="1">
                <a:solidFill>
                  <a:schemeClr val="accent6">
                    <a:lumMod val="75000"/>
                  </a:schemeClr>
                </a:solidFill>
              </a:rPr>
              <a:t>Verspaningstechnoloog</a:t>
            </a:r>
            <a:endParaRPr lang="nl-NL" sz="18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800" dirty="0">
                <a:solidFill>
                  <a:srgbClr val="002060"/>
                </a:solidFill>
              </a:rPr>
              <a:t>Isolatiewerken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1800" dirty="0">
                <a:solidFill>
                  <a:schemeClr val="accent6">
                    <a:lumMod val="75000"/>
                  </a:schemeClr>
                </a:solidFill>
              </a:rPr>
              <a:t>Isolatiemonteur</a:t>
            </a:r>
            <a:br>
              <a:rPr lang="nl-NL" sz="1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nl-NL" sz="1800" dirty="0">
                <a:solidFill>
                  <a:schemeClr val="accent6">
                    <a:lumMod val="75000"/>
                  </a:schemeClr>
                </a:solidFill>
              </a:rPr>
              <a:t>Opmeter technische isolatie</a:t>
            </a:r>
          </a:p>
        </p:txBody>
      </p:sp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27AF0F68-72D6-A2AF-C632-547732E7357A}"/>
              </a:ext>
            </a:extLst>
          </p:cNvPr>
          <p:cNvSpPr txBox="1">
            <a:spLocks/>
          </p:cNvSpPr>
          <p:nvPr/>
        </p:nvSpPr>
        <p:spPr>
          <a:xfrm>
            <a:off x="5562600" y="1704609"/>
            <a:ext cx="5183188" cy="5618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>
                <a:solidFill>
                  <a:srgbClr val="FF0000"/>
                </a:solidFill>
              </a:rPr>
              <a:t>Nieuwe kwalificaties 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1" name="Tijdelijke aanduiding voor inhoud 5">
            <a:extLst>
              <a:ext uri="{FF2B5EF4-FFF2-40B4-BE49-F238E27FC236}">
                <a16:creationId xmlns:a16="http://schemas.microsoft.com/office/drawing/2014/main" id="{24B484DF-1120-E79A-07C4-A3D0672E5420}"/>
              </a:ext>
            </a:extLst>
          </p:cNvPr>
          <p:cNvSpPr txBox="1">
            <a:spLocks/>
          </p:cNvSpPr>
          <p:nvPr/>
        </p:nvSpPr>
        <p:spPr>
          <a:xfrm>
            <a:off x="5562600" y="2434736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dossier Productietechniek: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Medewerker productietechniek (niveau 2)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Allround medewerker productietechniek (niveau 3)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Productietechnicus (niveau 4)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Researchinstrumentmaker (niveau 4)</a:t>
            </a:r>
          </a:p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01276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6AE19E2-1AC7-9F9C-0C64-D3C551418637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Engineering</a:t>
            </a:r>
            <a:endParaRPr lang="nl-NL" dirty="0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67AFFAFE-94CB-6407-F66C-D7F778FFD567}"/>
              </a:ext>
            </a:extLst>
          </p:cNvPr>
          <p:cNvSpPr txBox="1">
            <a:spLocks/>
          </p:cNvSpPr>
          <p:nvPr/>
        </p:nvSpPr>
        <p:spPr>
          <a:xfrm>
            <a:off x="285628" y="1316304"/>
            <a:ext cx="5157787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rgbClr val="FF0000"/>
                </a:solidFill>
              </a:rPr>
              <a:t>Huidige situatie niveau 4</a:t>
            </a:r>
          </a:p>
        </p:txBody>
      </p:sp>
      <p:sp>
        <p:nvSpPr>
          <p:cNvPr id="5" name="Tijdelijke aanduiding voor inhoud 3">
            <a:extLst>
              <a:ext uri="{FF2B5EF4-FFF2-40B4-BE49-F238E27FC236}">
                <a16:creationId xmlns:a16="http://schemas.microsoft.com/office/drawing/2014/main" id="{6361CC09-618D-F9C8-022B-11479D4AEB4C}"/>
              </a:ext>
            </a:extLst>
          </p:cNvPr>
          <p:cNvSpPr txBox="1">
            <a:spLocks/>
          </p:cNvSpPr>
          <p:nvPr/>
        </p:nvSpPr>
        <p:spPr>
          <a:xfrm>
            <a:off x="288804" y="2525602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rgbClr val="0070C0"/>
                </a:solidFill>
              </a:rPr>
              <a:t>Middenkader Engineering</a:t>
            </a:r>
          </a:p>
          <a:p>
            <a:r>
              <a:rPr lang="nl-NL" sz="2400" dirty="0">
                <a:solidFill>
                  <a:schemeClr val="accent6">
                    <a:lumMod val="75000"/>
                  </a:schemeClr>
                </a:solidFill>
              </a:rPr>
              <a:t>Cross-over Smart </a:t>
            </a:r>
            <a:r>
              <a:rPr lang="nl-NL" sz="2400" dirty="0" err="1">
                <a:solidFill>
                  <a:schemeClr val="accent6">
                    <a:lumMod val="75000"/>
                  </a:schemeClr>
                </a:solidFill>
              </a:rPr>
              <a:t>industry</a:t>
            </a:r>
            <a:endParaRPr lang="nl-NL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nl-NL" sz="2400" dirty="0">
                <a:solidFill>
                  <a:srgbClr val="0070C0"/>
                </a:solidFill>
              </a:rPr>
              <a:t>Human Technology</a:t>
            </a:r>
          </a:p>
          <a:p>
            <a:r>
              <a:rPr lang="nl-NL" sz="2400" dirty="0">
                <a:solidFill>
                  <a:schemeClr val="accent6">
                    <a:lumMod val="75000"/>
                  </a:schemeClr>
                </a:solidFill>
              </a:rPr>
              <a:t>Werkvoorbereiding</a:t>
            </a:r>
          </a:p>
          <a:p>
            <a:r>
              <a:rPr lang="nl-NL" sz="2400" dirty="0">
                <a:solidFill>
                  <a:schemeClr val="accent6">
                    <a:lumMod val="75000"/>
                  </a:schemeClr>
                </a:solidFill>
              </a:rPr>
              <a:t>Tekenen werktuigbouw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97BF58E8-FA76-C91E-C306-19411A5A7474}"/>
              </a:ext>
            </a:extLst>
          </p:cNvPr>
          <p:cNvSpPr txBox="1">
            <a:spLocks/>
          </p:cNvSpPr>
          <p:nvPr/>
        </p:nvSpPr>
        <p:spPr>
          <a:xfrm>
            <a:off x="4462588" y="1333911"/>
            <a:ext cx="5183188" cy="4385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rgbClr val="FF0000"/>
                </a:solidFill>
              </a:rPr>
              <a:t>Nieuwe situatie niveau 4</a:t>
            </a:r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:a16="http://schemas.microsoft.com/office/drawing/2014/main" id="{90289A0B-295C-16B3-A2DE-FCC3CB3E6A42}"/>
              </a:ext>
            </a:extLst>
          </p:cNvPr>
          <p:cNvSpPr txBox="1">
            <a:spLocks/>
          </p:cNvSpPr>
          <p:nvPr/>
        </p:nvSpPr>
        <p:spPr>
          <a:xfrm>
            <a:off x="4437185" y="2528921"/>
            <a:ext cx="5183188" cy="41649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rgbClr val="0070C0"/>
                </a:solidFill>
              </a:rPr>
              <a:t>Engineering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sz="2400" dirty="0">
                <a:solidFill>
                  <a:schemeClr val="accent2">
                    <a:lumMod val="50000"/>
                  </a:schemeClr>
                </a:solidFill>
              </a:rPr>
              <a:t>Gemoderniseerd:</a:t>
            </a:r>
            <a:br>
              <a:rPr lang="nl-NL" sz="2400" dirty="0"/>
            </a:br>
            <a:r>
              <a:rPr lang="nl-NL" sz="2400" dirty="0"/>
              <a:t>Aandacht voor nieuwe technieken en ICT-toepassingen (o.a.) big data</a:t>
            </a:r>
          </a:p>
          <a:p>
            <a:pPr>
              <a:buFont typeface="Wingdings" panose="05000000000000000000" pitchFamily="2" charset="2"/>
              <a:buChar char="à"/>
            </a:pPr>
            <a:endParaRPr lang="nl-NL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400" dirty="0">
                <a:solidFill>
                  <a:schemeClr val="accent2">
                    <a:lumMod val="50000"/>
                  </a:schemeClr>
                </a:solidFill>
              </a:rPr>
              <a:t>Wat blijft: </a:t>
            </a:r>
          </a:p>
          <a:p>
            <a:r>
              <a:rPr lang="nl-NL" sz="2400" dirty="0"/>
              <a:t>brede toepassing</a:t>
            </a:r>
          </a:p>
          <a:p>
            <a:r>
              <a:rPr lang="nl-NL" sz="2400" dirty="0"/>
              <a:t>kwalificaties: </a:t>
            </a:r>
            <a:br>
              <a:rPr lang="nl-NL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nl-NL" sz="2400" dirty="0">
                <a:solidFill>
                  <a:schemeClr val="accent6">
                    <a:lumMod val="75000"/>
                  </a:schemeClr>
                </a:solidFill>
              </a:rPr>
              <a:t>Technicus engineering</a:t>
            </a:r>
            <a:br>
              <a:rPr lang="nl-NL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nl-NL" sz="2400" dirty="0">
                <a:solidFill>
                  <a:schemeClr val="accent6">
                    <a:lumMod val="75000"/>
                  </a:schemeClr>
                </a:solidFill>
              </a:rPr>
              <a:t> Commercieel technicus engineering</a:t>
            </a:r>
          </a:p>
        </p:txBody>
      </p:sp>
    </p:spTree>
    <p:extLst>
      <p:ext uri="{BB962C8B-B14F-4D97-AF65-F5344CB8AC3E}">
        <p14:creationId xmlns:p14="http://schemas.microsoft.com/office/powerpoint/2010/main" val="42760595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755bd9-e207-4395-8744-8f21940824ca" xsi:nil="true"/>
    <lcf76f155ced4ddcb4097134ff3c332f xmlns="abfa751c-e7a5-4ab1-b569-21c4b748be3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53F6AD0421F243B183F98E30E71852" ma:contentTypeVersion="10" ma:contentTypeDescription="Een nieuw document maken." ma:contentTypeScope="" ma:versionID="c94a500ad8958af09582186e0774061f">
  <xsd:schema xmlns:xsd="http://www.w3.org/2001/XMLSchema" xmlns:xs="http://www.w3.org/2001/XMLSchema" xmlns:p="http://schemas.microsoft.com/office/2006/metadata/properties" xmlns:ns2="abfa751c-e7a5-4ab1-b569-21c4b748be36" xmlns:ns3="f4755bd9-e207-4395-8744-8f21940824ca" targetNamespace="http://schemas.microsoft.com/office/2006/metadata/properties" ma:root="true" ma:fieldsID="0316bc5923c00626282a0366aa84249d" ns2:_="" ns3:_="">
    <xsd:import namespace="abfa751c-e7a5-4ab1-b569-21c4b748be36"/>
    <xsd:import namespace="f4755bd9-e207-4395-8744-8f21940824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a751c-e7a5-4ab1-b569-21c4b748be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8e2facec-276f-434e-82d3-cbae6a6dc4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55bd9-e207-4395-8744-8f21940824c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63b8905-a17e-4966-8cc8-b2fbde27eb63}" ma:internalName="TaxCatchAll" ma:showField="CatchAllData" ma:web="f4755bd9-e207-4395-8744-8f21940824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D40512-67B5-441E-A988-D242066094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A6130B-AED1-40A7-A502-627027AEC20D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aebbf9d4-8324-48cb-a193-eaf42c487040"/>
    <ds:schemaRef ds:uri="http://purl.org/dc/elements/1.1/"/>
    <ds:schemaRef ds:uri="http://schemas.microsoft.com/office/2006/metadata/properties"/>
    <ds:schemaRef ds:uri="http://schemas.microsoft.com/office/infopath/2007/PartnerControls"/>
    <ds:schemaRef ds:uri="7d9ab1fe-d558-4530-a823-9731c333ff75"/>
    <ds:schemaRef ds:uri="http://www.w3.org/XML/1998/namespace"/>
    <ds:schemaRef ds:uri="f4755bd9-e207-4395-8744-8f21940824ca"/>
    <ds:schemaRef ds:uri="abfa751c-e7a5-4ab1-b569-21c4b748be36"/>
    <ds:schemaRef ds:uri="657855b5-e90a-481e-b442-382df9343101"/>
    <ds:schemaRef ds:uri="d17fc4c9-3834-4051-82c4-e504dd6bfac0"/>
  </ds:schemaRefs>
</ds:datastoreItem>
</file>

<file path=customXml/itemProps3.xml><?xml version="1.0" encoding="utf-8"?>
<ds:datastoreItem xmlns:ds="http://schemas.openxmlformats.org/officeDocument/2006/customXml" ds:itemID="{ABF991BB-EAFE-4CBC-A0AA-194A226FFB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fa751c-e7a5-4ab1-b569-21c4b748be36"/>
    <ds:schemaRef ds:uri="f4755bd9-e207-4395-8744-8f21940824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607</Words>
  <Application>Microsoft Office PowerPoint</Application>
  <PresentationFormat>Breedbeeld</PresentationFormat>
  <Paragraphs>125</Paragraphs>
  <Slides>13</Slides>
  <Notes>10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Kantoorthema</vt:lpstr>
      <vt:lpstr>Herziening Kwalificaties Metaal &amp; Metalektro  Bijpraatuur </vt:lpstr>
      <vt:lpstr>Vergaderprotocol</vt:lpstr>
      <vt:lpstr>   Welkom bij het bijpraatuur ‘Herziening kwalificatiestructuur Metaalopleidingen’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Samenvatting &amp; 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Kwalificaties Metaal &amp; Metalektro</dc:title>
  <dc:creator>Nicole Fanchamps</dc:creator>
  <cp:lastModifiedBy>Dagmar Brandt</cp:lastModifiedBy>
  <cp:revision>312</cp:revision>
  <dcterms:created xsi:type="dcterms:W3CDTF">2020-08-27T11:37:38Z</dcterms:created>
  <dcterms:modified xsi:type="dcterms:W3CDTF">2023-10-09T14:07:41Z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0x010100DC53F6AD0421F243B183F98E30E71852</vt:lpwstr>
  </property>
  <property fmtid="{D5CDD505-2E9C-101B-9397-08002B2CF9AE}" pid="3" name="MediaServiceImageTags">
    <vt:lpwstr/>
  </property>
  <property fmtid="{D5CDD505-2E9C-101B-9397-08002B2CF9AE}" pid="4" name="TaxKeyword">
    <vt:lpwstr/>
  </property>
  <property fmtid="{D5CDD505-2E9C-101B-9397-08002B2CF9AE}" pid="5" name="sbbLabel">
    <vt:lpwstr/>
  </property>
  <property fmtid="{D5CDD505-2E9C-101B-9397-08002B2CF9AE}" pid="6" name="TaxKeywordTaxHTField">
    <vt:lpwstr/>
  </property>
  <property fmtid="{D5CDD505-2E9C-101B-9397-08002B2CF9AE}" pid="7" name="sbbClassificatie">
    <vt:lpwstr>1;#Bedrijfsinformatie|7ced9cda-8060-4e06-a4b5-a22ab15001ce</vt:lpwstr>
  </property>
  <property fmtid="{D5CDD505-2E9C-101B-9397-08002B2CF9AE}" pid="8" name="c433828f4ab846fca757efc5567a3d44">
    <vt:lpwstr/>
  </property>
  <property fmtid="{D5CDD505-2E9C-101B-9397-08002B2CF9AE}" pid="9" name="sbbStatus">
    <vt:lpwstr>2;#Concept|ea7ae1d7-ec4c-42ab-b5a9-557026a60e86</vt:lpwstr>
  </property>
</Properties>
</file>